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4"/>
  </p:notesMasterIdLst>
  <p:sldIdLst>
    <p:sldId id="258" r:id="rId2"/>
    <p:sldId id="282" r:id="rId3"/>
    <p:sldId id="295" r:id="rId4"/>
    <p:sldId id="266" r:id="rId5"/>
    <p:sldId id="268" r:id="rId6"/>
    <p:sldId id="267" r:id="rId7"/>
    <p:sldId id="270" r:id="rId8"/>
    <p:sldId id="290" r:id="rId9"/>
    <p:sldId id="264" r:id="rId10"/>
    <p:sldId id="284" r:id="rId11"/>
    <p:sldId id="259" r:id="rId12"/>
    <p:sldId id="274" r:id="rId13"/>
    <p:sldId id="276" r:id="rId14"/>
    <p:sldId id="298" r:id="rId15"/>
    <p:sldId id="299" r:id="rId16"/>
    <p:sldId id="300" r:id="rId17"/>
    <p:sldId id="287" r:id="rId18"/>
    <p:sldId id="275" r:id="rId19"/>
    <p:sldId id="279" r:id="rId20"/>
    <p:sldId id="301" r:id="rId21"/>
    <p:sldId id="302" r:id="rId22"/>
    <p:sldId id="293" r:id="rId23"/>
    <p:sldId id="280" r:id="rId24"/>
    <p:sldId id="303" r:id="rId25"/>
    <p:sldId id="304" r:id="rId26"/>
    <p:sldId id="305" r:id="rId27"/>
    <p:sldId id="306" r:id="rId28"/>
    <p:sldId id="296" r:id="rId29"/>
    <p:sldId id="261" r:id="rId30"/>
    <p:sldId id="307" r:id="rId31"/>
    <p:sldId id="308" r:id="rId32"/>
    <p:sldId id="28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06" autoAdjust="0"/>
    <p:restoredTop sz="85342" autoAdjust="0"/>
  </p:normalViewPr>
  <p:slideViewPr>
    <p:cSldViewPr snapToGrid="0">
      <p:cViewPr varScale="1">
        <p:scale>
          <a:sx n="98" d="100"/>
          <a:sy n="98" d="100"/>
        </p:scale>
        <p:origin x="588"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210B3C-F016-485E-B475-9C4414916B19}"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9C06D691-8A77-4766-BBDA-E68C4FC89C43}">
      <dgm:prSet phldrT="[Text]"/>
      <dgm:spPr/>
      <dgm:t>
        <a:bodyPr/>
        <a:lstStyle/>
        <a:p>
          <a:r>
            <a:rPr lang="en-US" dirty="0">
              <a:solidFill>
                <a:schemeClr val="bg1"/>
              </a:solidFill>
            </a:rPr>
            <a:t>Billing/Revenue</a:t>
          </a:r>
        </a:p>
      </dgm:t>
    </dgm:pt>
    <dgm:pt modelId="{ED7E1AD9-9A41-42C3-A065-509402A7C227}" type="parTrans" cxnId="{FE7AF5B3-EFCE-46BC-9014-835C5ED0945F}">
      <dgm:prSet/>
      <dgm:spPr/>
      <dgm:t>
        <a:bodyPr/>
        <a:lstStyle/>
        <a:p>
          <a:endParaRPr lang="en-US">
            <a:solidFill>
              <a:schemeClr val="bg1"/>
            </a:solidFill>
          </a:endParaRPr>
        </a:p>
      </dgm:t>
    </dgm:pt>
    <dgm:pt modelId="{8C01528C-8F27-4634-ABFF-2D1963C9FBCC}" type="sibTrans" cxnId="{FE7AF5B3-EFCE-46BC-9014-835C5ED0945F}">
      <dgm:prSet/>
      <dgm:spPr/>
      <dgm:t>
        <a:bodyPr/>
        <a:lstStyle/>
        <a:p>
          <a:endParaRPr lang="en-US">
            <a:solidFill>
              <a:schemeClr val="bg1"/>
            </a:solidFill>
          </a:endParaRPr>
        </a:p>
      </dgm:t>
    </dgm:pt>
    <dgm:pt modelId="{2217AD26-9958-4EF9-B4C6-1B50E48C7BD3}">
      <dgm:prSet phldrT="[Text]"/>
      <dgm:spPr/>
      <dgm:t>
        <a:bodyPr/>
        <a:lstStyle/>
        <a:p>
          <a:r>
            <a:rPr lang="en-US" dirty="0">
              <a:solidFill>
                <a:schemeClr val="bg1"/>
              </a:solidFill>
            </a:rPr>
            <a:t>Payment Posting and Patient Balances</a:t>
          </a:r>
        </a:p>
      </dgm:t>
    </dgm:pt>
    <dgm:pt modelId="{D44DB50C-B7A4-4FB6-B9DD-28AE31037555}" type="parTrans" cxnId="{2BB109C8-3AF0-4336-80F5-163DFF62C2CA}">
      <dgm:prSet/>
      <dgm:spPr/>
      <dgm:t>
        <a:bodyPr/>
        <a:lstStyle/>
        <a:p>
          <a:endParaRPr lang="en-US">
            <a:solidFill>
              <a:schemeClr val="bg1"/>
            </a:solidFill>
          </a:endParaRPr>
        </a:p>
      </dgm:t>
    </dgm:pt>
    <dgm:pt modelId="{3300FB18-B8F0-4E24-8315-EC6A10A85718}" type="sibTrans" cxnId="{2BB109C8-3AF0-4336-80F5-163DFF62C2CA}">
      <dgm:prSet/>
      <dgm:spPr/>
      <dgm:t>
        <a:bodyPr/>
        <a:lstStyle/>
        <a:p>
          <a:endParaRPr lang="en-US">
            <a:solidFill>
              <a:schemeClr val="bg1"/>
            </a:solidFill>
          </a:endParaRPr>
        </a:p>
      </dgm:t>
    </dgm:pt>
    <dgm:pt modelId="{0A10EC23-3526-413A-A020-75ED817E2EE0}">
      <dgm:prSet phldrT="[Text]"/>
      <dgm:spPr/>
      <dgm:t>
        <a:bodyPr/>
        <a:lstStyle/>
        <a:p>
          <a:r>
            <a:rPr lang="en-US" dirty="0">
              <a:solidFill>
                <a:schemeClr val="bg1"/>
              </a:solidFill>
            </a:rPr>
            <a:t>Month End/Year End Reports</a:t>
          </a:r>
        </a:p>
      </dgm:t>
    </dgm:pt>
    <dgm:pt modelId="{53FF279C-580D-4713-85CA-7B9165C84847}" type="parTrans" cxnId="{4DF82CDA-96A5-4AAB-82B2-13212D6C38AD}">
      <dgm:prSet/>
      <dgm:spPr/>
      <dgm:t>
        <a:bodyPr/>
        <a:lstStyle/>
        <a:p>
          <a:endParaRPr lang="en-US">
            <a:solidFill>
              <a:schemeClr val="bg1"/>
            </a:solidFill>
          </a:endParaRPr>
        </a:p>
      </dgm:t>
    </dgm:pt>
    <dgm:pt modelId="{4CFE88A6-CBC5-4CAF-A845-188A2DB357D9}" type="sibTrans" cxnId="{4DF82CDA-96A5-4AAB-82B2-13212D6C38AD}">
      <dgm:prSet/>
      <dgm:spPr/>
      <dgm:t>
        <a:bodyPr/>
        <a:lstStyle/>
        <a:p>
          <a:endParaRPr lang="en-US">
            <a:solidFill>
              <a:schemeClr val="bg1"/>
            </a:solidFill>
          </a:endParaRPr>
        </a:p>
      </dgm:t>
    </dgm:pt>
    <dgm:pt modelId="{721258EA-2535-4653-B6EB-686C7F3052CC}">
      <dgm:prSet/>
      <dgm:spPr/>
      <dgm:t>
        <a:bodyPr/>
        <a:lstStyle/>
        <a:p>
          <a:r>
            <a:rPr lang="en-US" b="0" u="none" dirty="0">
              <a:solidFill>
                <a:schemeClr val="bg1"/>
              </a:solidFill>
              <a:effectLst/>
            </a:rPr>
            <a:t>Payroll/Expenses</a:t>
          </a:r>
        </a:p>
      </dgm:t>
    </dgm:pt>
    <dgm:pt modelId="{30C2F29C-187E-4574-81E6-61E1A7F30FAD}" type="parTrans" cxnId="{084F1650-C399-46D8-ABA1-E73A0C2C9208}">
      <dgm:prSet/>
      <dgm:spPr/>
      <dgm:t>
        <a:bodyPr/>
        <a:lstStyle/>
        <a:p>
          <a:endParaRPr lang="en-US">
            <a:solidFill>
              <a:schemeClr val="bg1"/>
            </a:solidFill>
          </a:endParaRPr>
        </a:p>
      </dgm:t>
    </dgm:pt>
    <dgm:pt modelId="{091B9915-F3D7-4206-8AFC-3483B8250404}" type="sibTrans" cxnId="{084F1650-C399-46D8-ABA1-E73A0C2C9208}">
      <dgm:prSet/>
      <dgm:spPr/>
      <dgm:t>
        <a:bodyPr/>
        <a:lstStyle/>
        <a:p>
          <a:endParaRPr lang="en-US">
            <a:solidFill>
              <a:schemeClr val="bg1"/>
            </a:solidFill>
          </a:endParaRPr>
        </a:p>
      </dgm:t>
    </dgm:pt>
    <dgm:pt modelId="{8674A5F7-00A6-416F-84BF-48FABE54246F}">
      <dgm:prSet/>
      <dgm:spPr/>
      <dgm:t>
        <a:bodyPr/>
        <a:lstStyle/>
        <a:p>
          <a:r>
            <a:rPr lang="en-US" dirty="0">
              <a:solidFill>
                <a:schemeClr val="bg1"/>
              </a:solidFill>
            </a:rPr>
            <a:t>Software and Revenue Recognition</a:t>
          </a:r>
        </a:p>
      </dgm:t>
    </dgm:pt>
    <dgm:pt modelId="{2756013F-6835-4277-A563-A8FF8828F303}" type="parTrans" cxnId="{F50C6B03-04E5-46BD-9808-2D9DC0C73EE7}">
      <dgm:prSet/>
      <dgm:spPr/>
      <dgm:t>
        <a:bodyPr/>
        <a:lstStyle/>
        <a:p>
          <a:endParaRPr lang="en-US">
            <a:solidFill>
              <a:schemeClr val="bg1"/>
            </a:solidFill>
          </a:endParaRPr>
        </a:p>
      </dgm:t>
    </dgm:pt>
    <dgm:pt modelId="{50E8127A-3204-47E1-87FC-E04879FCB84A}" type="sibTrans" cxnId="{F50C6B03-04E5-46BD-9808-2D9DC0C73EE7}">
      <dgm:prSet/>
      <dgm:spPr/>
      <dgm:t>
        <a:bodyPr/>
        <a:lstStyle/>
        <a:p>
          <a:endParaRPr lang="en-US">
            <a:solidFill>
              <a:schemeClr val="bg1"/>
            </a:solidFill>
          </a:endParaRPr>
        </a:p>
      </dgm:t>
    </dgm:pt>
    <dgm:pt modelId="{2CD319C2-F236-4DB5-BE97-E55FD45C217D}" type="pres">
      <dgm:prSet presAssocID="{62210B3C-F016-485E-B475-9C4414916B19}" presName="Name0" presStyleCnt="0">
        <dgm:presLayoutVars>
          <dgm:chMax val="11"/>
          <dgm:chPref val="11"/>
          <dgm:dir/>
          <dgm:resizeHandles/>
        </dgm:presLayoutVars>
      </dgm:prSet>
      <dgm:spPr/>
    </dgm:pt>
    <dgm:pt modelId="{B53CDEFB-95AF-4994-80E6-27B6A5D8C1E6}" type="pres">
      <dgm:prSet presAssocID="{0A10EC23-3526-413A-A020-75ED817E2EE0}" presName="Accent5" presStyleCnt="0"/>
      <dgm:spPr/>
    </dgm:pt>
    <dgm:pt modelId="{0C54B5D8-9FAC-4899-B28D-D01FD8FE37DC}" type="pres">
      <dgm:prSet presAssocID="{0A10EC23-3526-413A-A020-75ED817E2EE0}" presName="Accent" presStyleLbl="node1" presStyleIdx="0" presStyleCnt="5"/>
      <dgm:spPr/>
    </dgm:pt>
    <dgm:pt modelId="{D26651E2-7537-4F43-9802-9876372CFB92}" type="pres">
      <dgm:prSet presAssocID="{0A10EC23-3526-413A-A020-75ED817E2EE0}" presName="ParentBackground5" presStyleCnt="0"/>
      <dgm:spPr/>
    </dgm:pt>
    <dgm:pt modelId="{8BB80CDF-A290-4EF6-939B-B0EAC29760A0}" type="pres">
      <dgm:prSet presAssocID="{0A10EC23-3526-413A-A020-75ED817E2EE0}" presName="ParentBackground" presStyleLbl="fgAcc1" presStyleIdx="0" presStyleCnt="5"/>
      <dgm:spPr/>
    </dgm:pt>
    <dgm:pt modelId="{1F73D2AB-B0FB-48B1-B509-14FDD65B4305}" type="pres">
      <dgm:prSet presAssocID="{0A10EC23-3526-413A-A020-75ED817E2EE0}" presName="Parent5" presStyleLbl="revTx" presStyleIdx="0" presStyleCnt="0">
        <dgm:presLayoutVars>
          <dgm:chMax val="1"/>
          <dgm:chPref val="1"/>
          <dgm:bulletEnabled val="1"/>
        </dgm:presLayoutVars>
      </dgm:prSet>
      <dgm:spPr/>
    </dgm:pt>
    <dgm:pt modelId="{DC8CF673-69EF-458D-975C-BB27183E58B4}" type="pres">
      <dgm:prSet presAssocID="{2217AD26-9958-4EF9-B4C6-1B50E48C7BD3}" presName="Accent4" presStyleCnt="0"/>
      <dgm:spPr/>
    </dgm:pt>
    <dgm:pt modelId="{426B5882-AB12-4011-A291-D419BF292033}" type="pres">
      <dgm:prSet presAssocID="{2217AD26-9958-4EF9-B4C6-1B50E48C7BD3}" presName="Accent" presStyleLbl="node1" presStyleIdx="1" presStyleCnt="5"/>
      <dgm:spPr/>
    </dgm:pt>
    <dgm:pt modelId="{4D38B0D0-860C-4674-B070-6EBEAF2F5F7C}" type="pres">
      <dgm:prSet presAssocID="{2217AD26-9958-4EF9-B4C6-1B50E48C7BD3}" presName="ParentBackground4" presStyleCnt="0"/>
      <dgm:spPr/>
    </dgm:pt>
    <dgm:pt modelId="{288E0965-EDF6-4822-A564-375F249F0E48}" type="pres">
      <dgm:prSet presAssocID="{2217AD26-9958-4EF9-B4C6-1B50E48C7BD3}" presName="ParentBackground" presStyleLbl="fgAcc1" presStyleIdx="1" presStyleCnt="5"/>
      <dgm:spPr/>
    </dgm:pt>
    <dgm:pt modelId="{09B392EF-97B8-4B0B-8A3A-F53CFEE4FAAC}" type="pres">
      <dgm:prSet presAssocID="{2217AD26-9958-4EF9-B4C6-1B50E48C7BD3}" presName="Parent4" presStyleLbl="revTx" presStyleIdx="0" presStyleCnt="0">
        <dgm:presLayoutVars>
          <dgm:chMax val="1"/>
          <dgm:chPref val="1"/>
          <dgm:bulletEnabled val="1"/>
        </dgm:presLayoutVars>
      </dgm:prSet>
      <dgm:spPr/>
    </dgm:pt>
    <dgm:pt modelId="{7A6547D5-7FE4-4F2C-AE30-19835427A0D2}" type="pres">
      <dgm:prSet presAssocID="{9C06D691-8A77-4766-BBDA-E68C4FC89C43}" presName="Accent3" presStyleCnt="0"/>
      <dgm:spPr/>
    </dgm:pt>
    <dgm:pt modelId="{F94ACACD-D72A-4FED-9191-E011692E36F9}" type="pres">
      <dgm:prSet presAssocID="{9C06D691-8A77-4766-BBDA-E68C4FC89C43}" presName="Accent" presStyleLbl="node1" presStyleIdx="2" presStyleCnt="5"/>
      <dgm:spPr/>
    </dgm:pt>
    <dgm:pt modelId="{BE89D3FB-A0E9-4B0F-8257-436CEFE3CA0E}" type="pres">
      <dgm:prSet presAssocID="{9C06D691-8A77-4766-BBDA-E68C4FC89C43}" presName="ParentBackground3" presStyleCnt="0"/>
      <dgm:spPr/>
    </dgm:pt>
    <dgm:pt modelId="{B29C6810-C756-4914-B0B9-1500175A47ED}" type="pres">
      <dgm:prSet presAssocID="{9C06D691-8A77-4766-BBDA-E68C4FC89C43}" presName="ParentBackground" presStyleLbl="fgAcc1" presStyleIdx="2" presStyleCnt="5"/>
      <dgm:spPr/>
    </dgm:pt>
    <dgm:pt modelId="{FD1C1D0C-50ED-4BCF-9A50-3A4A8648AA07}" type="pres">
      <dgm:prSet presAssocID="{9C06D691-8A77-4766-BBDA-E68C4FC89C43}" presName="Parent3" presStyleLbl="revTx" presStyleIdx="0" presStyleCnt="0">
        <dgm:presLayoutVars>
          <dgm:chMax val="1"/>
          <dgm:chPref val="1"/>
          <dgm:bulletEnabled val="1"/>
        </dgm:presLayoutVars>
      </dgm:prSet>
      <dgm:spPr/>
    </dgm:pt>
    <dgm:pt modelId="{F39778B5-D9F8-4083-8343-B6104300E258}" type="pres">
      <dgm:prSet presAssocID="{721258EA-2535-4653-B6EB-686C7F3052CC}" presName="Accent2" presStyleCnt="0"/>
      <dgm:spPr/>
    </dgm:pt>
    <dgm:pt modelId="{8D0BB213-38C3-422F-9DD1-667587B01D48}" type="pres">
      <dgm:prSet presAssocID="{721258EA-2535-4653-B6EB-686C7F3052CC}" presName="Accent" presStyleLbl="node1" presStyleIdx="3" presStyleCnt="5"/>
      <dgm:spPr/>
    </dgm:pt>
    <dgm:pt modelId="{3642981E-BEA9-4721-9D1C-B061E0C83CC5}" type="pres">
      <dgm:prSet presAssocID="{721258EA-2535-4653-B6EB-686C7F3052CC}" presName="ParentBackground2" presStyleCnt="0"/>
      <dgm:spPr/>
    </dgm:pt>
    <dgm:pt modelId="{3358A0F0-40F1-4D89-96A9-0482D782C34D}" type="pres">
      <dgm:prSet presAssocID="{721258EA-2535-4653-B6EB-686C7F3052CC}" presName="ParentBackground" presStyleLbl="fgAcc1" presStyleIdx="3" presStyleCnt="5" custLinFactNeighborX="607" custLinFactNeighborY="-607"/>
      <dgm:spPr/>
    </dgm:pt>
    <dgm:pt modelId="{9FD207C7-8637-4EBC-AB18-DA797575E7B4}" type="pres">
      <dgm:prSet presAssocID="{721258EA-2535-4653-B6EB-686C7F3052CC}" presName="Parent2" presStyleLbl="revTx" presStyleIdx="0" presStyleCnt="0">
        <dgm:presLayoutVars>
          <dgm:chMax val="1"/>
          <dgm:chPref val="1"/>
          <dgm:bulletEnabled val="1"/>
        </dgm:presLayoutVars>
      </dgm:prSet>
      <dgm:spPr/>
    </dgm:pt>
    <dgm:pt modelId="{653D7D23-E716-4705-8024-0CC39162798B}" type="pres">
      <dgm:prSet presAssocID="{8674A5F7-00A6-416F-84BF-48FABE54246F}" presName="Accent1" presStyleCnt="0"/>
      <dgm:spPr/>
    </dgm:pt>
    <dgm:pt modelId="{E3FB39B1-9279-401D-AA68-807BD1384317}" type="pres">
      <dgm:prSet presAssocID="{8674A5F7-00A6-416F-84BF-48FABE54246F}" presName="Accent" presStyleLbl="node1" presStyleIdx="4" presStyleCnt="5"/>
      <dgm:spPr/>
    </dgm:pt>
    <dgm:pt modelId="{8182E299-061F-441D-9492-C37F92C3C4AF}" type="pres">
      <dgm:prSet presAssocID="{8674A5F7-00A6-416F-84BF-48FABE54246F}" presName="ParentBackground1" presStyleCnt="0"/>
      <dgm:spPr/>
    </dgm:pt>
    <dgm:pt modelId="{B9D7D7DB-4057-43B7-94A6-E448ECDB9374}" type="pres">
      <dgm:prSet presAssocID="{8674A5F7-00A6-416F-84BF-48FABE54246F}" presName="ParentBackground" presStyleLbl="fgAcc1" presStyleIdx="4" presStyleCnt="5"/>
      <dgm:spPr/>
    </dgm:pt>
    <dgm:pt modelId="{EEAA6739-DA3E-4E48-8501-608179E2A0C0}" type="pres">
      <dgm:prSet presAssocID="{8674A5F7-00A6-416F-84BF-48FABE54246F}" presName="Parent1" presStyleLbl="revTx" presStyleIdx="0" presStyleCnt="0">
        <dgm:presLayoutVars>
          <dgm:chMax val="1"/>
          <dgm:chPref val="1"/>
          <dgm:bulletEnabled val="1"/>
        </dgm:presLayoutVars>
      </dgm:prSet>
      <dgm:spPr/>
    </dgm:pt>
  </dgm:ptLst>
  <dgm:cxnLst>
    <dgm:cxn modelId="{F50C6B03-04E5-46BD-9808-2D9DC0C73EE7}" srcId="{62210B3C-F016-485E-B475-9C4414916B19}" destId="{8674A5F7-00A6-416F-84BF-48FABE54246F}" srcOrd="0" destOrd="0" parTransId="{2756013F-6835-4277-A563-A8FF8828F303}" sibTransId="{50E8127A-3204-47E1-87FC-E04879FCB84A}"/>
    <dgm:cxn modelId="{F0CD0F24-FA75-4CFC-AE8B-5010AD99D55A}" type="presOf" srcId="{62210B3C-F016-485E-B475-9C4414916B19}" destId="{2CD319C2-F236-4DB5-BE97-E55FD45C217D}" srcOrd="0" destOrd="0" presId="urn:microsoft.com/office/officeart/2011/layout/CircleProcess"/>
    <dgm:cxn modelId="{364E4C34-25E6-4C00-B7B0-0723B34279ED}" type="presOf" srcId="{721258EA-2535-4653-B6EB-686C7F3052CC}" destId="{9FD207C7-8637-4EBC-AB18-DA797575E7B4}" srcOrd="1" destOrd="0" presId="urn:microsoft.com/office/officeart/2011/layout/CircleProcess"/>
    <dgm:cxn modelId="{120BA35D-95D6-4CFC-B98F-D8430A045053}" type="presOf" srcId="{8674A5F7-00A6-416F-84BF-48FABE54246F}" destId="{B9D7D7DB-4057-43B7-94A6-E448ECDB9374}" srcOrd="0" destOrd="0" presId="urn:microsoft.com/office/officeart/2011/layout/CircleProcess"/>
    <dgm:cxn modelId="{084F1650-C399-46D8-ABA1-E73A0C2C9208}" srcId="{62210B3C-F016-485E-B475-9C4414916B19}" destId="{721258EA-2535-4653-B6EB-686C7F3052CC}" srcOrd="1" destOrd="0" parTransId="{30C2F29C-187E-4574-81E6-61E1A7F30FAD}" sibTransId="{091B9915-F3D7-4206-8AFC-3483B8250404}"/>
    <dgm:cxn modelId="{CE430257-6E5E-4626-B88D-2F86F69D8EB8}" type="presOf" srcId="{9C06D691-8A77-4766-BBDA-E68C4FC89C43}" destId="{FD1C1D0C-50ED-4BCF-9A50-3A4A8648AA07}" srcOrd="1" destOrd="0" presId="urn:microsoft.com/office/officeart/2011/layout/CircleProcess"/>
    <dgm:cxn modelId="{FD3F9F7E-9D3E-45B8-951F-11D881427555}" type="presOf" srcId="{0A10EC23-3526-413A-A020-75ED817E2EE0}" destId="{1F73D2AB-B0FB-48B1-B509-14FDD65B4305}" srcOrd="1" destOrd="0" presId="urn:microsoft.com/office/officeart/2011/layout/CircleProcess"/>
    <dgm:cxn modelId="{E5EE778A-664D-4CD7-A0BD-328126DC481F}" type="presOf" srcId="{721258EA-2535-4653-B6EB-686C7F3052CC}" destId="{3358A0F0-40F1-4D89-96A9-0482D782C34D}" srcOrd="0" destOrd="0" presId="urn:microsoft.com/office/officeart/2011/layout/CircleProcess"/>
    <dgm:cxn modelId="{DD93D099-3084-4C19-AC69-D9BDB786E876}" type="presOf" srcId="{2217AD26-9958-4EF9-B4C6-1B50E48C7BD3}" destId="{288E0965-EDF6-4822-A564-375F249F0E48}" srcOrd="0" destOrd="0" presId="urn:microsoft.com/office/officeart/2011/layout/CircleProcess"/>
    <dgm:cxn modelId="{6FF343AD-012E-490E-AC02-E2F60A845042}" type="presOf" srcId="{0A10EC23-3526-413A-A020-75ED817E2EE0}" destId="{8BB80CDF-A290-4EF6-939B-B0EAC29760A0}" srcOrd="0" destOrd="0" presId="urn:microsoft.com/office/officeart/2011/layout/CircleProcess"/>
    <dgm:cxn modelId="{FE7AF5B3-EFCE-46BC-9014-835C5ED0945F}" srcId="{62210B3C-F016-485E-B475-9C4414916B19}" destId="{9C06D691-8A77-4766-BBDA-E68C4FC89C43}" srcOrd="2" destOrd="0" parTransId="{ED7E1AD9-9A41-42C3-A065-509402A7C227}" sibTransId="{8C01528C-8F27-4634-ABFF-2D1963C9FBCC}"/>
    <dgm:cxn modelId="{CDC6F2C4-D4EC-440C-A04A-9AFDBAF1DE33}" type="presOf" srcId="{2217AD26-9958-4EF9-B4C6-1B50E48C7BD3}" destId="{09B392EF-97B8-4B0B-8A3A-F53CFEE4FAAC}" srcOrd="1" destOrd="0" presId="urn:microsoft.com/office/officeart/2011/layout/CircleProcess"/>
    <dgm:cxn modelId="{2BB109C8-3AF0-4336-80F5-163DFF62C2CA}" srcId="{62210B3C-F016-485E-B475-9C4414916B19}" destId="{2217AD26-9958-4EF9-B4C6-1B50E48C7BD3}" srcOrd="3" destOrd="0" parTransId="{D44DB50C-B7A4-4FB6-B9DD-28AE31037555}" sibTransId="{3300FB18-B8F0-4E24-8315-EC6A10A85718}"/>
    <dgm:cxn modelId="{791D77D0-CB45-4FE0-86B4-D5CEC4F2524F}" type="presOf" srcId="{9C06D691-8A77-4766-BBDA-E68C4FC89C43}" destId="{B29C6810-C756-4914-B0B9-1500175A47ED}" srcOrd="0" destOrd="0" presId="urn:microsoft.com/office/officeart/2011/layout/CircleProcess"/>
    <dgm:cxn modelId="{4DF82CDA-96A5-4AAB-82B2-13212D6C38AD}" srcId="{62210B3C-F016-485E-B475-9C4414916B19}" destId="{0A10EC23-3526-413A-A020-75ED817E2EE0}" srcOrd="4" destOrd="0" parTransId="{53FF279C-580D-4713-85CA-7B9165C84847}" sibTransId="{4CFE88A6-CBC5-4CAF-A845-188A2DB357D9}"/>
    <dgm:cxn modelId="{A1EE5EEA-34AE-4437-95C0-978D367E0F7C}" type="presOf" srcId="{8674A5F7-00A6-416F-84BF-48FABE54246F}" destId="{EEAA6739-DA3E-4E48-8501-608179E2A0C0}" srcOrd="1" destOrd="0" presId="urn:microsoft.com/office/officeart/2011/layout/CircleProcess"/>
    <dgm:cxn modelId="{03B6000D-E480-4CDB-AFDC-DDB94443611E}" type="presParOf" srcId="{2CD319C2-F236-4DB5-BE97-E55FD45C217D}" destId="{B53CDEFB-95AF-4994-80E6-27B6A5D8C1E6}" srcOrd="0" destOrd="0" presId="urn:microsoft.com/office/officeart/2011/layout/CircleProcess"/>
    <dgm:cxn modelId="{C927DCD8-696D-470A-BD3D-65D909D3F313}" type="presParOf" srcId="{B53CDEFB-95AF-4994-80E6-27B6A5D8C1E6}" destId="{0C54B5D8-9FAC-4899-B28D-D01FD8FE37DC}" srcOrd="0" destOrd="0" presId="urn:microsoft.com/office/officeart/2011/layout/CircleProcess"/>
    <dgm:cxn modelId="{2C071EAE-D3EA-4449-B861-6F7E96D9C8C6}" type="presParOf" srcId="{2CD319C2-F236-4DB5-BE97-E55FD45C217D}" destId="{D26651E2-7537-4F43-9802-9876372CFB92}" srcOrd="1" destOrd="0" presId="urn:microsoft.com/office/officeart/2011/layout/CircleProcess"/>
    <dgm:cxn modelId="{3762C71C-BAAC-4C54-A7E5-0853192C30A6}" type="presParOf" srcId="{D26651E2-7537-4F43-9802-9876372CFB92}" destId="{8BB80CDF-A290-4EF6-939B-B0EAC29760A0}" srcOrd="0" destOrd="0" presId="urn:microsoft.com/office/officeart/2011/layout/CircleProcess"/>
    <dgm:cxn modelId="{0763A4AE-6F19-45B5-81E1-9F0DEF206356}" type="presParOf" srcId="{2CD319C2-F236-4DB5-BE97-E55FD45C217D}" destId="{1F73D2AB-B0FB-48B1-B509-14FDD65B4305}" srcOrd="2" destOrd="0" presId="urn:microsoft.com/office/officeart/2011/layout/CircleProcess"/>
    <dgm:cxn modelId="{9009084C-409C-47A3-AB98-559ACA7A81D3}" type="presParOf" srcId="{2CD319C2-F236-4DB5-BE97-E55FD45C217D}" destId="{DC8CF673-69EF-458D-975C-BB27183E58B4}" srcOrd="3" destOrd="0" presId="urn:microsoft.com/office/officeart/2011/layout/CircleProcess"/>
    <dgm:cxn modelId="{9533B35D-FA3E-4D6E-9A73-EA7A5E335701}" type="presParOf" srcId="{DC8CF673-69EF-458D-975C-BB27183E58B4}" destId="{426B5882-AB12-4011-A291-D419BF292033}" srcOrd="0" destOrd="0" presId="urn:microsoft.com/office/officeart/2011/layout/CircleProcess"/>
    <dgm:cxn modelId="{8081E0FE-3B21-40DC-A032-B378013870B9}" type="presParOf" srcId="{2CD319C2-F236-4DB5-BE97-E55FD45C217D}" destId="{4D38B0D0-860C-4674-B070-6EBEAF2F5F7C}" srcOrd="4" destOrd="0" presId="urn:microsoft.com/office/officeart/2011/layout/CircleProcess"/>
    <dgm:cxn modelId="{F310C369-1F35-40CA-8F0D-05AE1D3B327F}" type="presParOf" srcId="{4D38B0D0-860C-4674-B070-6EBEAF2F5F7C}" destId="{288E0965-EDF6-4822-A564-375F249F0E48}" srcOrd="0" destOrd="0" presId="urn:microsoft.com/office/officeart/2011/layout/CircleProcess"/>
    <dgm:cxn modelId="{2A50DCB0-9364-4C32-B3C6-FAB52EEF4F9A}" type="presParOf" srcId="{2CD319C2-F236-4DB5-BE97-E55FD45C217D}" destId="{09B392EF-97B8-4B0B-8A3A-F53CFEE4FAAC}" srcOrd="5" destOrd="0" presId="urn:microsoft.com/office/officeart/2011/layout/CircleProcess"/>
    <dgm:cxn modelId="{3400512E-EBDC-45B3-A49F-213853F12EC1}" type="presParOf" srcId="{2CD319C2-F236-4DB5-BE97-E55FD45C217D}" destId="{7A6547D5-7FE4-4F2C-AE30-19835427A0D2}" srcOrd="6" destOrd="0" presId="urn:microsoft.com/office/officeart/2011/layout/CircleProcess"/>
    <dgm:cxn modelId="{10062AB0-C96D-4CCC-A233-44DB3A846CA0}" type="presParOf" srcId="{7A6547D5-7FE4-4F2C-AE30-19835427A0D2}" destId="{F94ACACD-D72A-4FED-9191-E011692E36F9}" srcOrd="0" destOrd="0" presId="urn:microsoft.com/office/officeart/2011/layout/CircleProcess"/>
    <dgm:cxn modelId="{5DD28DB3-87FD-4F80-98CD-45D45F12C68E}" type="presParOf" srcId="{2CD319C2-F236-4DB5-BE97-E55FD45C217D}" destId="{BE89D3FB-A0E9-4B0F-8257-436CEFE3CA0E}" srcOrd="7" destOrd="0" presId="urn:microsoft.com/office/officeart/2011/layout/CircleProcess"/>
    <dgm:cxn modelId="{060C2AD1-3B54-4273-B054-8A655E524012}" type="presParOf" srcId="{BE89D3FB-A0E9-4B0F-8257-436CEFE3CA0E}" destId="{B29C6810-C756-4914-B0B9-1500175A47ED}" srcOrd="0" destOrd="0" presId="urn:microsoft.com/office/officeart/2011/layout/CircleProcess"/>
    <dgm:cxn modelId="{77ACFAA8-9291-4AD0-B85E-3DB65ACCE2A7}" type="presParOf" srcId="{2CD319C2-F236-4DB5-BE97-E55FD45C217D}" destId="{FD1C1D0C-50ED-4BCF-9A50-3A4A8648AA07}" srcOrd="8" destOrd="0" presId="urn:microsoft.com/office/officeart/2011/layout/CircleProcess"/>
    <dgm:cxn modelId="{85216795-231C-4C81-B380-E33C7E327053}" type="presParOf" srcId="{2CD319C2-F236-4DB5-BE97-E55FD45C217D}" destId="{F39778B5-D9F8-4083-8343-B6104300E258}" srcOrd="9" destOrd="0" presId="urn:microsoft.com/office/officeart/2011/layout/CircleProcess"/>
    <dgm:cxn modelId="{15C423D4-72B9-4BC2-8E72-0B5DE746EA7A}" type="presParOf" srcId="{F39778B5-D9F8-4083-8343-B6104300E258}" destId="{8D0BB213-38C3-422F-9DD1-667587B01D48}" srcOrd="0" destOrd="0" presId="urn:microsoft.com/office/officeart/2011/layout/CircleProcess"/>
    <dgm:cxn modelId="{8A8ACE73-4AE0-49D5-B175-5531F5A87394}" type="presParOf" srcId="{2CD319C2-F236-4DB5-BE97-E55FD45C217D}" destId="{3642981E-BEA9-4721-9D1C-B061E0C83CC5}" srcOrd="10" destOrd="0" presId="urn:microsoft.com/office/officeart/2011/layout/CircleProcess"/>
    <dgm:cxn modelId="{6F720F07-7A7A-47ED-9A62-D8B78048935F}" type="presParOf" srcId="{3642981E-BEA9-4721-9D1C-B061E0C83CC5}" destId="{3358A0F0-40F1-4D89-96A9-0482D782C34D}" srcOrd="0" destOrd="0" presId="urn:microsoft.com/office/officeart/2011/layout/CircleProcess"/>
    <dgm:cxn modelId="{1EA5C879-9FD9-4A89-991B-CBC76C4F6C5A}" type="presParOf" srcId="{2CD319C2-F236-4DB5-BE97-E55FD45C217D}" destId="{9FD207C7-8637-4EBC-AB18-DA797575E7B4}" srcOrd="11" destOrd="0" presId="urn:microsoft.com/office/officeart/2011/layout/CircleProcess"/>
    <dgm:cxn modelId="{F595612B-4160-4730-AD40-C2D60312E13E}" type="presParOf" srcId="{2CD319C2-F236-4DB5-BE97-E55FD45C217D}" destId="{653D7D23-E716-4705-8024-0CC39162798B}" srcOrd="12" destOrd="0" presId="urn:microsoft.com/office/officeart/2011/layout/CircleProcess"/>
    <dgm:cxn modelId="{C1F5F1F6-2A9E-4859-8F3B-1BF7119A3692}" type="presParOf" srcId="{653D7D23-E716-4705-8024-0CC39162798B}" destId="{E3FB39B1-9279-401D-AA68-807BD1384317}" srcOrd="0" destOrd="0" presId="urn:microsoft.com/office/officeart/2011/layout/CircleProcess"/>
    <dgm:cxn modelId="{B90F8345-CA35-41DE-B322-19727F016006}" type="presParOf" srcId="{2CD319C2-F236-4DB5-BE97-E55FD45C217D}" destId="{8182E299-061F-441D-9492-C37F92C3C4AF}" srcOrd="13" destOrd="0" presId="urn:microsoft.com/office/officeart/2011/layout/CircleProcess"/>
    <dgm:cxn modelId="{8EB5A073-F9C6-4DAC-9B58-37BFA9F6BD7B}" type="presParOf" srcId="{8182E299-061F-441D-9492-C37F92C3C4AF}" destId="{B9D7D7DB-4057-43B7-94A6-E448ECDB9374}" srcOrd="0" destOrd="0" presId="urn:microsoft.com/office/officeart/2011/layout/CircleProcess"/>
    <dgm:cxn modelId="{384116A9-C7CA-41C4-B96C-AC1787C102CE}" type="presParOf" srcId="{2CD319C2-F236-4DB5-BE97-E55FD45C217D}" destId="{EEAA6739-DA3E-4E48-8501-608179E2A0C0}" srcOrd="14"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4B5D8-9FAC-4899-B28D-D01FD8FE37DC}">
      <dsp:nvSpPr>
        <dsp:cNvPr id="0" name=""/>
        <dsp:cNvSpPr/>
      </dsp:nvSpPr>
      <dsp:spPr>
        <a:xfrm>
          <a:off x="9573536" y="820252"/>
          <a:ext cx="2172873" cy="21732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B80CDF-A290-4EF6-939B-B0EAC29760A0}">
      <dsp:nvSpPr>
        <dsp:cNvPr id="0" name=""/>
        <dsp:cNvSpPr/>
      </dsp:nvSpPr>
      <dsp:spPr>
        <a:xfrm>
          <a:off x="9645233" y="892705"/>
          <a:ext cx="2028323" cy="2028321"/>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Month End/Year End Reports</a:t>
          </a:r>
        </a:p>
      </dsp:txBody>
      <dsp:txXfrm>
        <a:off x="9935489" y="1182520"/>
        <a:ext cx="1448967" cy="1448692"/>
      </dsp:txXfrm>
    </dsp:sp>
    <dsp:sp modelId="{426B5882-AB12-4011-A291-D419BF292033}">
      <dsp:nvSpPr>
        <dsp:cNvPr id="0" name=""/>
        <dsp:cNvSpPr/>
      </dsp:nvSpPr>
      <dsp:spPr>
        <a:xfrm rot="2700000">
          <a:off x="7326778" y="820364"/>
          <a:ext cx="2172622" cy="217262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8E0965-EDF6-4822-A564-375F249F0E48}">
      <dsp:nvSpPr>
        <dsp:cNvPr id="0" name=""/>
        <dsp:cNvSpPr/>
      </dsp:nvSpPr>
      <dsp:spPr>
        <a:xfrm>
          <a:off x="7400662" y="892705"/>
          <a:ext cx="2028323" cy="2028321"/>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Payment Posting and Patient Balances</a:t>
          </a:r>
        </a:p>
      </dsp:txBody>
      <dsp:txXfrm>
        <a:off x="7689762" y="1182520"/>
        <a:ext cx="1448967" cy="1448692"/>
      </dsp:txXfrm>
    </dsp:sp>
    <dsp:sp modelId="{F94ACACD-D72A-4FED-9191-E011692E36F9}">
      <dsp:nvSpPr>
        <dsp:cNvPr id="0" name=""/>
        <dsp:cNvSpPr/>
      </dsp:nvSpPr>
      <dsp:spPr>
        <a:xfrm rot="2700000">
          <a:off x="5082208" y="820364"/>
          <a:ext cx="2172622" cy="217262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9C6810-C756-4914-B0B9-1500175A47ED}">
      <dsp:nvSpPr>
        <dsp:cNvPr id="0" name=""/>
        <dsp:cNvSpPr/>
      </dsp:nvSpPr>
      <dsp:spPr>
        <a:xfrm>
          <a:off x="5154935" y="892705"/>
          <a:ext cx="2028323" cy="2028321"/>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Billing/Revenue</a:t>
          </a:r>
        </a:p>
      </dsp:txBody>
      <dsp:txXfrm>
        <a:off x="5444035" y="1182520"/>
        <a:ext cx="1448967" cy="1448692"/>
      </dsp:txXfrm>
    </dsp:sp>
    <dsp:sp modelId="{8D0BB213-38C3-422F-9DD1-667587B01D48}">
      <dsp:nvSpPr>
        <dsp:cNvPr id="0" name=""/>
        <dsp:cNvSpPr/>
      </dsp:nvSpPr>
      <dsp:spPr>
        <a:xfrm rot="2700000">
          <a:off x="2836481" y="820364"/>
          <a:ext cx="2172622" cy="217262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58A0F0-40F1-4D89-96A9-0482D782C34D}">
      <dsp:nvSpPr>
        <dsp:cNvPr id="0" name=""/>
        <dsp:cNvSpPr/>
      </dsp:nvSpPr>
      <dsp:spPr>
        <a:xfrm>
          <a:off x="2921520" y="880393"/>
          <a:ext cx="2028323" cy="2028321"/>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0" u="none" kern="1200" dirty="0">
              <a:solidFill>
                <a:schemeClr val="bg1"/>
              </a:solidFill>
              <a:effectLst/>
            </a:rPr>
            <a:t>Payroll/Expenses</a:t>
          </a:r>
        </a:p>
      </dsp:txBody>
      <dsp:txXfrm>
        <a:off x="3211777" y="1170208"/>
        <a:ext cx="1448967" cy="1448692"/>
      </dsp:txXfrm>
    </dsp:sp>
    <dsp:sp modelId="{E3FB39B1-9279-401D-AA68-807BD1384317}">
      <dsp:nvSpPr>
        <dsp:cNvPr id="0" name=""/>
        <dsp:cNvSpPr/>
      </dsp:nvSpPr>
      <dsp:spPr>
        <a:xfrm rot="2700000">
          <a:off x="590754" y="820364"/>
          <a:ext cx="2172622" cy="217262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7D7DB-4057-43B7-94A6-E448ECDB9374}">
      <dsp:nvSpPr>
        <dsp:cNvPr id="0" name=""/>
        <dsp:cNvSpPr/>
      </dsp:nvSpPr>
      <dsp:spPr>
        <a:xfrm>
          <a:off x="663482" y="892705"/>
          <a:ext cx="2028323" cy="2028321"/>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Software and Revenue Recognition</a:t>
          </a:r>
        </a:p>
      </dsp:txBody>
      <dsp:txXfrm>
        <a:off x="953738" y="1182520"/>
        <a:ext cx="1448967" cy="1448692"/>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E63E27-B735-4FA2-85DF-1B0563632AFB}" type="datetimeFigureOut">
              <a:rPr lang="en-US" smtClean="0"/>
              <a:t>9/18/2018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C85C3-FE46-4594-85B6-87C5E8126D03}" type="slidenum">
              <a:rPr lang="en-US" smtClean="0"/>
              <a:t>‹#›</a:t>
            </a:fld>
            <a:endParaRPr lang="en-US"/>
          </a:p>
        </p:txBody>
      </p:sp>
    </p:spTree>
    <p:extLst>
      <p:ext uri="{BB962C8B-B14F-4D97-AF65-F5344CB8AC3E}">
        <p14:creationId xmlns:p14="http://schemas.microsoft.com/office/powerpoint/2010/main" val="81350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2</a:t>
            </a:fld>
            <a:endParaRPr lang="en-US"/>
          </a:p>
        </p:txBody>
      </p:sp>
    </p:spTree>
    <p:extLst>
      <p:ext uri="{BB962C8B-B14F-4D97-AF65-F5344CB8AC3E}">
        <p14:creationId xmlns:p14="http://schemas.microsoft.com/office/powerpoint/2010/main" val="629011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24</a:t>
            </a:fld>
            <a:endParaRPr lang="en-US"/>
          </a:p>
        </p:txBody>
      </p:sp>
    </p:spTree>
    <p:extLst>
      <p:ext uri="{BB962C8B-B14F-4D97-AF65-F5344CB8AC3E}">
        <p14:creationId xmlns:p14="http://schemas.microsoft.com/office/powerpoint/2010/main" val="59763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32</a:t>
            </a:fld>
            <a:endParaRPr lang="en-US"/>
          </a:p>
        </p:txBody>
      </p:sp>
    </p:spTree>
    <p:extLst>
      <p:ext uri="{BB962C8B-B14F-4D97-AF65-F5344CB8AC3E}">
        <p14:creationId xmlns:p14="http://schemas.microsoft.com/office/powerpoint/2010/main" val="201244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5</a:t>
            </a:fld>
            <a:endParaRPr lang="en-US"/>
          </a:p>
        </p:txBody>
      </p:sp>
    </p:spTree>
    <p:extLst>
      <p:ext uri="{BB962C8B-B14F-4D97-AF65-F5344CB8AC3E}">
        <p14:creationId xmlns:p14="http://schemas.microsoft.com/office/powerpoint/2010/main" val="395752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7</a:t>
            </a:fld>
            <a:endParaRPr lang="en-US"/>
          </a:p>
        </p:txBody>
      </p:sp>
    </p:spTree>
    <p:extLst>
      <p:ext uri="{BB962C8B-B14F-4D97-AF65-F5344CB8AC3E}">
        <p14:creationId xmlns:p14="http://schemas.microsoft.com/office/powerpoint/2010/main" val="1779348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8</a:t>
            </a:fld>
            <a:endParaRPr lang="en-US"/>
          </a:p>
        </p:txBody>
      </p:sp>
    </p:spTree>
    <p:extLst>
      <p:ext uri="{BB962C8B-B14F-4D97-AF65-F5344CB8AC3E}">
        <p14:creationId xmlns:p14="http://schemas.microsoft.com/office/powerpoint/2010/main" val="24201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9</a:t>
            </a:fld>
            <a:endParaRPr lang="en-US"/>
          </a:p>
        </p:txBody>
      </p:sp>
    </p:spTree>
    <p:extLst>
      <p:ext uri="{BB962C8B-B14F-4D97-AF65-F5344CB8AC3E}">
        <p14:creationId xmlns:p14="http://schemas.microsoft.com/office/powerpoint/2010/main" val="4050843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19</a:t>
            </a:fld>
            <a:endParaRPr lang="en-US"/>
          </a:p>
        </p:txBody>
      </p:sp>
    </p:spTree>
    <p:extLst>
      <p:ext uri="{BB962C8B-B14F-4D97-AF65-F5344CB8AC3E}">
        <p14:creationId xmlns:p14="http://schemas.microsoft.com/office/powerpoint/2010/main" val="341072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20</a:t>
            </a:fld>
            <a:endParaRPr lang="en-US"/>
          </a:p>
        </p:txBody>
      </p:sp>
    </p:spTree>
    <p:extLst>
      <p:ext uri="{BB962C8B-B14F-4D97-AF65-F5344CB8AC3E}">
        <p14:creationId xmlns:p14="http://schemas.microsoft.com/office/powerpoint/2010/main" val="3301447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21</a:t>
            </a:fld>
            <a:endParaRPr lang="en-US"/>
          </a:p>
        </p:txBody>
      </p:sp>
    </p:spTree>
    <p:extLst>
      <p:ext uri="{BB962C8B-B14F-4D97-AF65-F5344CB8AC3E}">
        <p14:creationId xmlns:p14="http://schemas.microsoft.com/office/powerpoint/2010/main" val="30330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EC85C3-FE46-4594-85B6-87C5E8126D03}" type="slidenum">
              <a:rPr lang="en-US" smtClean="0"/>
              <a:t>23</a:t>
            </a:fld>
            <a:endParaRPr lang="en-US"/>
          </a:p>
        </p:txBody>
      </p:sp>
    </p:spTree>
    <p:extLst>
      <p:ext uri="{BB962C8B-B14F-4D97-AF65-F5344CB8AC3E}">
        <p14:creationId xmlns:p14="http://schemas.microsoft.com/office/powerpoint/2010/main" val="2818458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170150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0765788"/>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1673163"/>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8955890"/>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5322060"/>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6350884"/>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0243675"/>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5669126"/>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9/18/2018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54504481"/>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551113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177539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036042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9/18/2018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010424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9268549"/>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9/18/2018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001199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8629837"/>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1080264"/>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9/18/2018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323296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ransition spd="slow">
    <p:wipe/>
  </p:transition>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facebook.com/groups/ababillinginshelp/?fref=n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www.ababilling.ne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2971800"/>
            <a:ext cx="8920716" cy="809664"/>
          </a:xfrm>
        </p:spPr>
        <p:txBody>
          <a:bodyPr/>
          <a:lstStyle/>
          <a:p>
            <a:r>
              <a:rPr lang="en-US" sz="4000" dirty="0"/>
              <a:t>Let’s Talk Accounting!</a:t>
            </a:r>
          </a:p>
        </p:txBody>
      </p:sp>
      <p:sp>
        <p:nvSpPr>
          <p:cNvPr id="3" name="Subtitle 2"/>
          <p:cNvSpPr>
            <a:spLocks noGrp="1"/>
          </p:cNvSpPr>
          <p:nvPr>
            <p:ph type="subTitle" idx="1"/>
          </p:nvPr>
        </p:nvSpPr>
        <p:spPr>
          <a:xfrm>
            <a:off x="776583" y="4518837"/>
            <a:ext cx="8144134" cy="2156348"/>
          </a:xfrm>
        </p:spPr>
        <p:txBody>
          <a:bodyPr>
            <a:normAutofit/>
          </a:bodyPr>
          <a:lstStyle/>
          <a:p>
            <a:endParaRPr lang="en-US" dirty="0"/>
          </a:p>
          <a:p>
            <a:endParaRPr lang="en-US" sz="1800" i="1" dirty="0"/>
          </a:p>
          <a:p>
            <a:r>
              <a:rPr lang="en-US" sz="1800" i="1" dirty="0"/>
              <a:t> </a:t>
            </a:r>
          </a:p>
          <a:p>
            <a:r>
              <a:rPr lang="en-US" sz="1800" i="1" dirty="0"/>
              <a:t> ABA Therapy Billing and Insurance Services</a:t>
            </a:r>
          </a:p>
          <a:p>
            <a:r>
              <a:rPr lang="en-US" sz="1800" i="1" dirty="0"/>
              <a:t>Presented by Michele Silcox, CEO/Owner </a:t>
            </a:r>
          </a:p>
          <a:p>
            <a:endParaRPr lang="en-US" sz="1800" i="1" dirty="0"/>
          </a:p>
          <a:p>
            <a:endParaRPr lang="en-US" dirty="0"/>
          </a:p>
        </p:txBody>
      </p:sp>
      <p:pic>
        <p:nvPicPr>
          <p:cNvPr id="5" name="Picture 4"/>
          <p:cNvPicPr>
            <a:picLocks noChangeAspect="1"/>
          </p:cNvPicPr>
          <p:nvPr/>
        </p:nvPicPr>
        <p:blipFill>
          <a:blip r:embed="rId2"/>
          <a:stretch>
            <a:fillRect/>
          </a:stretch>
        </p:blipFill>
        <p:spPr>
          <a:xfrm>
            <a:off x="9830615" y="4918644"/>
            <a:ext cx="1634555" cy="1634555"/>
          </a:xfrm>
          <a:prstGeom prst="rect">
            <a:avLst/>
          </a:prstGeom>
        </p:spPr>
      </p:pic>
    </p:spTree>
    <p:extLst>
      <p:ext uri="{BB962C8B-B14F-4D97-AF65-F5344CB8AC3E}">
        <p14:creationId xmlns:p14="http://schemas.microsoft.com/office/powerpoint/2010/main" val="199948570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424" y="2989153"/>
            <a:ext cx="11461898" cy="923330"/>
          </a:xfrm>
          <a:prstGeom prst="rect">
            <a:avLst/>
          </a:prstGeom>
        </p:spPr>
        <p:txBody>
          <a:bodyPr wrap="square">
            <a:spAutoFit/>
          </a:bodyPr>
          <a:lstStyle/>
          <a:p>
            <a:pPr algn="ctr"/>
            <a:r>
              <a:rPr lang="en-US" sz="5400" dirty="0"/>
              <a:t>Payroll / Expenses</a:t>
            </a:r>
          </a:p>
        </p:txBody>
      </p:sp>
    </p:spTree>
    <p:extLst>
      <p:ext uri="{BB962C8B-B14F-4D97-AF65-F5344CB8AC3E}">
        <p14:creationId xmlns:p14="http://schemas.microsoft.com/office/powerpoint/2010/main" val="196577835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Timekeeping for ABA Providers</a:t>
            </a:r>
          </a:p>
        </p:txBody>
      </p:sp>
      <p:sp>
        <p:nvSpPr>
          <p:cNvPr id="3" name="Content Placeholder 2"/>
          <p:cNvSpPr>
            <a:spLocks noGrp="1"/>
          </p:cNvSpPr>
          <p:nvPr>
            <p:ph idx="1"/>
          </p:nvPr>
        </p:nvSpPr>
        <p:spPr>
          <a:xfrm>
            <a:off x="175099" y="2110902"/>
            <a:ext cx="11459182" cy="4523361"/>
          </a:xfrm>
        </p:spPr>
        <p:txBody>
          <a:bodyPr>
            <a:normAutofit lnSpcReduction="10000"/>
          </a:bodyPr>
          <a:lstStyle/>
          <a:p>
            <a:pPr>
              <a:lnSpc>
                <a:spcPct val="100000"/>
              </a:lnSpc>
            </a:pPr>
            <a:r>
              <a:rPr lang="en-US" sz="2000" dirty="0"/>
              <a:t>Progress notes serve as a record of events during a patient's care, allow clinicians to compare past status to current status, serve to communicate findings, opinions and plans between physicians and other members of the medical care team, and allow retrospective review of case details for a variety of interested parties. They are the repository of medical facts and clinical thinking, and are intended to be a concise vehicle of communication about a patient’s condition to those who access the health record. The majority of the medical record consists of progress notes documenting the care delivered and the clinical events relevant to diagnosis and treatment for a patient. They should be readable, easily understood, complete, accurate, and concise. They must also be flexible enough to logically convey to others what happened during an encounter, e.g., the chain of events during the visit, as well as guaranteeing full accountability for documented material, e.g., who recorded the information and when it was recorded.</a:t>
            </a:r>
          </a:p>
          <a:p>
            <a:pPr>
              <a:lnSpc>
                <a:spcPct val="100000"/>
              </a:lnSpc>
            </a:pPr>
            <a:r>
              <a:rPr lang="en-US" sz="2000" dirty="0"/>
              <a:t>Progress notes are required during audit.</a:t>
            </a:r>
          </a:p>
          <a:p>
            <a:pPr>
              <a:lnSpc>
                <a:spcPct val="100000"/>
              </a:lnSpc>
            </a:pPr>
            <a:r>
              <a:rPr lang="en-US" sz="2000" dirty="0"/>
              <a:t>Progress notes generate timekeeping records for payroll and billing.</a:t>
            </a:r>
          </a:p>
        </p:txBody>
      </p:sp>
    </p:spTree>
    <p:extLst>
      <p:ext uri="{BB962C8B-B14F-4D97-AF65-F5344CB8AC3E}">
        <p14:creationId xmlns:p14="http://schemas.microsoft.com/office/powerpoint/2010/main" val="240145584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Timekeeping for Payroll</a:t>
            </a:r>
          </a:p>
        </p:txBody>
      </p:sp>
      <p:sp>
        <p:nvSpPr>
          <p:cNvPr id="3" name="Content Placeholder 2"/>
          <p:cNvSpPr>
            <a:spLocks noGrp="1"/>
          </p:cNvSpPr>
          <p:nvPr>
            <p:ph idx="1"/>
          </p:nvPr>
        </p:nvSpPr>
        <p:spPr>
          <a:xfrm>
            <a:off x="301557" y="2149813"/>
            <a:ext cx="10507498" cy="4708187"/>
          </a:xfrm>
        </p:spPr>
        <p:txBody>
          <a:bodyPr>
            <a:normAutofit/>
          </a:bodyPr>
          <a:lstStyle/>
          <a:p>
            <a:r>
              <a:rPr lang="en-US" sz="2300" dirty="0"/>
              <a:t>Payroll is generated from timekeeping records.  Progress notes are the basis of timekeeping.</a:t>
            </a:r>
          </a:p>
          <a:p>
            <a:r>
              <a:rPr lang="en-US" sz="2300" dirty="0"/>
              <a:t>You may also set up timekeeping codes for non billable services that have different documentation requirements.</a:t>
            </a:r>
          </a:p>
          <a:p>
            <a:r>
              <a:rPr lang="en-US" sz="2300" dirty="0"/>
              <a:t>When tracked in your PMS, details for both payroll and billing are housed in the same system.</a:t>
            </a:r>
          </a:p>
          <a:p>
            <a:r>
              <a:rPr lang="en-US" sz="2300" dirty="0"/>
              <a:t>Many practices will also have a payroll software or outsource company to handle the generation of payment and submission of federal and state taxes.</a:t>
            </a:r>
          </a:p>
          <a:p>
            <a:r>
              <a:rPr lang="en-US" sz="2300" dirty="0"/>
              <a:t>You will need to record the details of your payroll expense into your Accounting software.</a:t>
            </a:r>
          </a:p>
          <a:p>
            <a:endParaRPr lang="en-US" dirty="0"/>
          </a:p>
          <a:p>
            <a:endParaRPr lang="en-US" dirty="0"/>
          </a:p>
        </p:txBody>
      </p:sp>
    </p:spTree>
    <p:extLst>
      <p:ext uri="{BB962C8B-B14F-4D97-AF65-F5344CB8AC3E}">
        <p14:creationId xmlns:p14="http://schemas.microsoft.com/office/powerpoint/2010/main" val="119355876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Payroll Reports and Accounting Entry</a:t>
            </a:r>
          </a:p>
        </p:txBody>
      </p:sp>
      <p:sp>
        <p:nvSpPr>
          <p:cNvPr id="3" name="Content Placeholder 2"/>
          <p:cNvSpPr>
            <a:spLocks noGrp="1"/>
          </p:cNvSpPr>
          <p:nvPr>
            <p:ph idx="1"/>
          </p:nvPr>
        </p:nvSpPr>
        <p:spPr>
          <a:xfrm>
            <a:off x="680321" y="2064312"/>
            <a:ext cx="9886079" cy="4556296"/>
          </a:xfrm>
        </p:spPr>
        <p:txBody>
          <a:bodyPr>
            <a:normAutofit/>
          </a:bodyPr>
          <a:lstStyle/>
          <a:p>
            <a:pPr marL="0" indent="0">
              <a:buNone/>
            </a:pPr>
            <a:r>
              <a:rPr lang="en-US" dirty="0"/>
              <a:t>Basic Payroll Report</a:t>
            </a:r>
          </a:p>
          <a:p>
            <a:endParaRPr lang="en-US" dirty="0"/>
          </a:p>
          <a:p>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09958983-0828-4843-95E1-4E66BF9D286C}"/>
              </a:ext>
            </a:extLst>
          </p:cNvPr>
          <p:cNvGraphicFramePr>
            <a:graphicFrameLocks noGrp="1"/>
          </p:cNvGraphicFramePr>
          <p:nvPr>
            <p:extLst>
              <p:ext uri="{D42A27DB-BD31-4B8C-83A1-F6EECF244321}">
                <p14:modId xmlns:p14="http://schemas.microsoft.com/office/powerpoint/2010/main" val="2658683621"/>
              </p:ext>
            </p:extLst>
          </p:nvPr>
        </p:nvGraphicFramePr>
        <p:xfrm>
          <a:off x="1765598" y="2455737"/>
          <a:ext cx="6477000" cy="1771650"/>
        </p:xfrm>
        <a:graphic>
          <a:graphicData uri="http://schemas.openxmlformats.org/drawingml/2006/table">
            <a:tbl>
              <a:tblPr/>
              <a:tblGrid>
                <a:gridCol w="660400">
                  <a:extLst>
                    <a:ext uri="{9D8B030D-6E8A-4147-A177-3AD203B41FA5}">
                      <a16:colId xmlns:a16="http://schemas.microsoft.com/office/drawing/2014/main" val="2765373304"/>
                    </a:ext>
                  </a:extLst>
                </a:gridCol>
                <a:gridCol w="520700">
                  <a:extLst>
                    <a:ext uri="{9D8B030D-6E8A-4147-A177-3AD203B41FA5}">
                      <a16:colId xmlns:a16="http://schemas.microsoft.com/office/drawing/2014/main" val="1913407332"/>
                    </a:ext>
                  </a:extLst>
                </a:gridCol>
                <a:gridCol w="1066800">
                  <a:extLst>
                    <a:ext uri="{9D8B030D-6E8A-4147-A177-3AD203B41FA5}">
                      <a16:colId xmlns:a16="http://schemas.microsoft.com/office/drawing/2014/main" val="1303901943"/>
                    </a:ext>
                  </a:extLst>
                </a:gridCol>
                <a:gridCol w="736600">
                  <a:extLst>
                    <a:ext uri="{9D8B030D-6E8A-4147-A177-3AD203B41FA5}">
                      <a16:colId xmlns:a16="http://schemas.microsoft.com/office/drawing/2014/main" val="1118744593"/>
                    </a:ext>
                  </a:extLst>
                </a:gridCol>
                <a:gridCol w="647700">
                  <a:extLst>
                    <a:ext uri="{9D8B030D-6E8A-4147-A177-3AD203B41FA5}">
                      <a16:colId xmlns:a16="http://schemas.microsoft.com/office/drawing/2014/main" val="3667614245"/>
                    </a:ext>
                  </a:extLst>
                </a:gridCol>
                <a:gridCol w="469900">
                  <a:extLst>
                    <a:ext uri="{9D8B030D-6E8A-4147-A177-3AD203B41FA5}">
                      <a16:colId xmlns:a16="http://schemas.microsoft.com/office/drawing/2014/main" val="3853415769"/>
                    </a:ext>
                  </a:extLst>
                </a:gridCol>
                <a:gridCol w="558800">
                  <a:extLst>
                    <a:ext uri="{9D8B030D-6E8A-4147-A177-3AD203B41FA5}">
                      <a16:colId xmlns:a16="http://schemas.microsoft.com/office/drawing/2014/main" val="1204036454"/>
                    </a:ext>
                  </a:extLst>
                </a:gridCol>
                <a:gridCol w="1003300">
                  <a:extLst>
                    <a:ext uri="{9D8B030D-6E8A-4147-A177-3AD203B41FA5}">
                      <a16:colId xmlns:a16="http://schemas.microsoft.com/office/drawing/2014/main" val="48921391"/>
                    </a:ext>
                  </a:extLst>
                </a:gridCol>
                <a:gridCol w="812800">
                  <a:extLst>
                    <a:ext uri="{9D8B030D-6E8A-4147-A177-3AD203B41FA5}">
                      <a16:colId xmlns:a16="http://schemas.microsoft.com/office/drawing/2014/main" val="2366539911"/>
                    </a:ext>
                  </a:extLst>
                </a:gridCol>
              </a:tblGrid>
              <a:tr h="161925">
                <a:tc>
                  <a:txBody>
                    <a:bodyPr/>
                    <a:lstStyle/>
                    <a:p>
                      <a:pPr algn="ctr" fontAlgn="ctr"/>
                      <a:r>
                        <a:rPr lang="en-US" sz="800" b="1" i="0" u="none" strike="noStrike">
                          <a:solidFill>
                            <a:srgbClr val="FFFFFF"/>
                          </a:solidFill>
                          <a:effectLst/>
                          <a:latin typeface="Microsoft Sans Serif" panose="020B0604020202020204" pitchFamily="34" charset="0"/>
                        </a:rPr>
                        <a:t>Check Date</a:t>
                      </a:r>
                    </a:p>
                  </a:txBody>
                  <a:tcPr marL="7620" marR="7620" marT="7620" marB="0" anchor="ctr">
                    <a:lnL>
                      <a:noFill/>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Name</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Total Paid</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Tax Withheld</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Deductions</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Net Pay</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Check No</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Employer Liability</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a:noFill/>
                    </a:lnT>
                    <a:lnB>
                      <a:noFill/>
                    </a:lnB>
                    <a:solidFill>
                      <a:srgbClr val="666666"/>
                    </a:solidFill>
                  </a:tcPr>
                </a:tc>
                <a:tc>
                  <a:txBody>
                    <a:bodyPr/>
                    <a:lstStyle/>
                    <a:p>
                      <a:pPr algn="ctr" fontAlgn="ctr"/>
                      <a:r>
                        <a:rPr lang="en-US" sz="800" b="1" i="0" u="none" strike="noStrike">
                          <a:solidFill>
                            <a:srgbClr val="FFFFFF"/>
                          </a:solidFill>
                          <a:effectLst/>
                          <a:latin typeface="Microsoft Sans Serif" panose="020B0604020202020204" pitchFamily="34" charset="0"/>
                        </a:rPr>
                        <a:t>Total Expense</a:t>
                      </a:r>
                    </a:p>
                  </a:txBody>
                  <a:tcPr marL="7620" marR="7620" marT="7620" marB="0" anchor="ctr">
                    <a:lnL w="12700" cap="flat" cmpd="sng" algn="ctr">
                      <a:solidFill>
                        <a:srgbClr val="666666"/>
                      </a:solidFill>
                      <a:prstDash val="solid"/>
                      <a:round/>
                      <a:headEnd type="none" w="med" len="med"/>
                      <a:tailEnd type="none" w="med" len="med"/>
                    </a:lnL>
                    <a:lnR>
                      <a:noFill/>
                    </a:lnR>
                    <a:lnT>
                      <a:noFill/>
                    </a:lnT>
                    <a:lnB>
                      <a:noFill/>
                    </a:lnB>
                    <a:solidFill>
                      <a:srgbClr val="666666"/>
                    </a:solidFill>
                  </a:tcPr>
                </a:tc>
                <a:extLst>
                  <a:ext uri="{0D108BD9-81ED-4DB2-BD59-A6C34878D82A}">
                    <a16:rowId xmlns:a16="http://schemas.microsoft.com/office/drawing/2014/main" val="10016167"/>
                  </a:ext>
                </a:extLst>
              </a:tr>
              <a:tr h="161925">
                <a:tc gridSpan="9">
                  <a:txBody>
                    <a:bodyPr/>
                    <a:lstStyle/>
                    <a:p>
                      <a:pPr algn="l" fontAlgn="t"/>
                      <a:r>
                        <a:rPr lang="en-US" sz="800" b="1" i="0" u="none" strike="noStrike">
                          <a:solidFill>
                            <a:srgbClr val="000000"/>
                          </a:solidFill>
                          <a:effectLst/>
                          <a:latin typeface="Microsoft Sans Serif" panose="020B0604020202020204" pitchFamily="34" charset="0"/>
                        </a:rPr>
                        <a:t>Pay Frequency: WEEKLY</a:t>
                      </a:r>
                    </a:p>
                  </a:txBody>
                  <a:tcPr marL="7620" marR="7620" marT="7620" marB="0">
                    <a:lnL>
                      <a:noFill/>
                    </a:lnL>
                    <a:lnR>
                      <a:noFill/>
                    </a:lnR>
                    <a:lnT>
                      <a:noFill/>
                    </a:lnT>
                    <a:lnB w="12700" cap="flat" cmpd="sng" algn="ctr">
                      <a:solidFill>
                        <a:srgbClr val="000000"/>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2164833"/>
                  </a:ext>
                </a:extLst>
              </a:tr>
              <a:tr h="161925">
                <a:tc gridSpan="9">
                  <a:txBody>
                    <a:bodyPr/>
                    <a:lstStyle/>
                    <a:p>
                      <a:pPr algn="l" fontAlgn="t"/>
                      <a:r>
                        <a:rPr lang="en-US" sz="800" b="1" i="0" u="none" strike="noStrike">
                          <a:solidFill>
                            <a:srgbClr val="000000"/>
                          </a:solidFill>
                          <a:effectLst/>
                          <a:latin typeface="Microsoft Sans Serif" panose="020B0604020202020204" pitchFamily="34" charset="0"/>
                        </a:rPr>
                        <a:t>Department: 1 - RBT</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8290172"/>
                  </a:ext>
                </a:extLst>
              </a:tr>
              <a:tr h="12954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RBT 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1,185.24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164.97</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1,020.27</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90.67</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1,275.91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24512016"/>
                  </a:ext>
                </a:extLst>
              </a:tr>
              <a:tr h="13716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RBT 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1,388.94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181.87</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142.51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1,064.56</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107.81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1,496.75</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55166688"/>
                  </a:ext>
                </a:extLst>
              </a:tr>
              <a:tr h="161925">
                <a:tc gridSpan="9">
                  <a:txBody>
                    <a:bodyPr/>
                    <a:lstStyle/>
                    <a:p>
                      <a:pPr algn="l" fontAlgn="t"/>
                      <a:r>
                        <a:rPr lang="en-US" sz="800" b="1" i="0" u="none" strike="noStrike" dirty="0">
                          <a:solidFill>
                            <a:srgbClr val="000000"/>
                          </a:solidFill>
                          <a:effectLst/>
                          <a:latin typeface="Microsoft Sans Serif" panose="020B0604020202020204" pitchFamily="34" charset="0"/>
                        </a:rPr>
                        <a:t>Department: 10 - BCBA</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4917482"/>
                  </a:ext>
                </a:extLst>
              </a:tr>
              <a:tr h="12954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BCBA 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1,863.33</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118.49</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723.4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1,021.44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87.21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1,950.54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829895349"/>
                  </a:ext>
                </a:extLst>
              </a:tr>
              <a:tr h="13716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BCBA 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1,583.33</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211.95</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155.64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1,215.74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109.22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1,692.55</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3994297"/>
                  </a:ext>
                </a:extLst>
              </a:tr>
              <a:tr h="161925">
                <a:tc gridSpan="9">
                  <a:txBody>
                    <a:bodyPr/>
                    <a:lstStyle/>
                    <a:p>
                      <a:pPr algn="l" fontAlgn="t"/>
                      <a:r>
                        <a:rPr lang="en-US" sz="800" b="1" i="0" u="none" strike="noStrike">
                          <a:solidFill>
                            <a:srgbClr val="000000"/>
                          </a:solidFill>
                          <a:effectLst/>
                          <a:latin typeface="Microsoft Sans Serif" panose="020B0604020202020204" pitchFamily="34" charset="0"/>
                        </a:rPr>
                        <a:t>Department: 2 - Administrative</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5165164"/>
                  </a:ext>
                </a:extLst>
              </a:tr>
              <a:tr h="12954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ADMIN 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1,177.80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156.96</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1,020.84</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90.1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1,267.90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655927655"/>
                  </a:ext>
                </a:extLst>
              </a:tr>
              <a:tr h="137160">
                <a:tc>
                  <a:txBody>
                    <a:bodyPr/>
                    <a:lstStyle/>
                    <a:p>
                      <a:pPr algn="l" fontAlgn="t"/>
                      <a:r>
                        <a:rPr lang="en-US" sz="800" b="0" i="0" u="none" strike="noStrike">
                          <a:solidFill>
                            <a:srgbClr val="000000"/>
                          </a:solidFill>
                          <a:effectLst/>
                          <a:latin typeface="Microsoft Sans Serif" panose="020B0604020202020204" pitchFamily="34" charset="0"/>
                        </a:rPr>
                        <a:t>9/7/2018</a:t>
                      </a:r>
                    </a:p>
                  </a:txBody>
                  <a:tcPr marL="7620" marR="7620" marT="762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0" i="0" u="none" strike="noStrike">
                          <a:solidFill>
                            <a:srgbClr val="000000"/>
                          </a:solidFill>
                          <a:effectLst/>
                          <a:latin typeface="Microsoft Sans Serif" panose="020B0604020202020204" pitchFamily="34" charset="0"/>
                        </a:rPr>
                        <a:t>ADMIN 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1,500.00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219.18</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1,280.82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DD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114.75</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b="0" i="0" u="none" strike="noStrike">
                          <a:solidFill>
                            <a:srgbClr val="000000"/>
                          </a:solidFill>
                          <a:effectLst/>
                          <a:latin typeface="Microsoft Sans Serif" panose="020B0604020202020204" pitchFamily="34" charset="0"/>
                        </a:rPr>
                        <a:t>1,614.75</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291763"/>
                  </a:ext>
                </a:extLst>
              </a:tr>
              <a:tr h="161925">
                <a:tc>
                  <a:txBody>
                    <a:bodyPr/>
                    <a:lstStyle/>
                    <a:p>
                      <a:pPr algn="l" fontAlgn="t"/>
                      <a:r>
                        <a:rPr lang="en-US" sz="800" b="1" i="0" u="none" strike="noStrike">
                          <a:solidFill>
                            <a:srgbClr val="000000"/>
                          </a:solidFill>
                          <a:effectLst/>
                          <a:latin typeface="Microsoft Sans Serif" panose="020B0604020202020204" pitchFamily="34" charset="0"/>
                        </a:rPr>
                        <a:t>TOTAL</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l" fontAlgn="t"/>
                      <a:r>
                        <a:rPr lang="en-US" sz="800" b="1" i="0" u="none" strike="noStrike">
                          <a:solidFill>
                            <a:srgbClr val="000000"/>
                          </a:solidFill>
                          <a:effectLst/>
                          <a:latin typeface="Microsoft Sans Serif" panose="020B0604020202020204" pitchFamily="34" charset="0"/>
                        </a:rPr>
                        <a:t> </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a:solidFill>
                            <a:srgbClr val="000000"/>
                          </a:solidFill>
                          <a:effectLst/>
                          <a:latin typeface="Microsoft Sans Serif" panose="020B0604020202020204" pitchFamily="34" charset="0"/>
                        </a:rPr>
                        <a:t>8,698.64</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a:solidFill>
                            <a:srgbClr val="000000"/>
                          </a:solidFill>
                          <a:effectLst/>
                          <a:latin typeface="Microsoft Sans Serif" panose="020B0604020202020204" pitchFamily="34" charset="0"/>
                        </a:rPr>
                        <a:t>1,053.42</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a:solidFill>
                            <a:srgbClr val="000000"/>
                          </a:solidFill>
                          <a:effectLst/>
                          <a:latin typeface="Microsoft Sans Serif" panose="020B0604020202020204" pitchFamily="34" charset="0"/>
                        </a:rPr>
                        <a:t>1,021.55</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a:solidFill>
                            <a:srgbClr val="000000"/>
                          </a:solidFill>
                          <a:effectLst/>
                          <a:latin typeface="Microsoft Sans Serif" panose="020B0604020202020204" pitchFamily="34" charset="0"/>
                        </a:rPr>
                        <a:t>6,623.67</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l" fontAlgn="t"/>
                      <a:r>
                        <a:rPr lang="en-US" sz="800" b="1" i="0" u="none" strike="noStrike">
                          <a:solidFill>
                            <a:srgbClr val="000000"/>
                          </a:solidFill>
                          <a:effectLst/>
                          <a:latin typeface="Microsoft Sans Serif" panose="020B0604020202020204" pitchFamily="34" charset="0"/>
                        </a:rPr>
                        <a:t> </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a:solidFill>
                            <a:srgbClr val="000000"/>
                          </a:solidFill>
                          <a:effectLst/>
                          <a:latin typeface="Microsoft Sans Serif" panose="020B0604020202020204" pitchFamily="34" charset="0"/>
                        </a:rPr>
                        <a:t>599.76</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tc>
                  <a:txBody>
                    <a:bodyPr/>
                    <a:lstStyle/>
                    <a:p>
                      <a:pPr algn="r" fontAlgn="t"/>
                      <a:r>
                        <a:rPr lang="en-US" sz="800" b="1" i="0" u="none" strike="noStrike" dirty="0">
                          <a:solidFill>
                            <a:srgbClr val="000000"/>
                          </a:solidFill>
                          <a:effectLst/>
                          <a:latin typeface="Microsoft Sans Serif" panose="020B0604020202020204" pitchFamily="34" charset="0"/>
                        </a:rPr>
                        <a:t>9,298.40</a:t>
                      </a:r>
                    </a:p>
                  </a:txBody>
                  <a:tcPr marL="7620" marR="7620" marT="762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EB"/>
                    </a:solidFill>
                  </a:tcPr>
                </a:tc>
                <a:extLst>
                  <a:ext uri="{0D108BD9-81ED-4DB2-BD59-A6C34878D82A}">
                    <a16:rowId xmlns:a16="http://schemas.microsoft.com/office/drawing/2014/main" val="2191208906"/>
                  </a:ext>
                </a:extLst>
              </a:tr>
            </a:tbl>
          </a:graphicData>
        </a:graphic>
      </p:graphicFrame>
      <p:sp>
        <p:nvSpPr>
          <p:cNvPr id="5" name="TextBox 4">
            <a:extLst>
              <a:ext uri="{FF2B5EF4-FFF2-40B4-BE49-F238E27FC236}">
                <a16:creationId xmlns:a16="http://schemas.microsoft.com/office/drawing/2014/main" id="{2E5004AB-FBD6-4647-AF12-743D1384105C}"/>
              </a:ext>
            </a:extLst>
          </p:cNvPr>
          <p:cNvSpPr txBox="1"/>
          <p:nvPr/>
        </p:nvSpPr>
        <p:spPr>
          <a:xfrm>
            <a:off x="680321" y="4342460"/>
            <a:ext cx="10944232" cy="1015663"/>
          </a:xfrm>
          <a:prstGeom prst="rect">
            <a:avLst/>
          </a:prstGeom>
          <a:noFill/>
        </p:spPr>
        <p:txBody>
          <a:bodyPr wrap="square" rtlCol="0">
            <a:spAutoFit/>
          </a:bodyPr>
          <a:lstStyle/>
          <a:p>
            <a:r>
              <a:rPr lang="en-US" sz="2400" dirty="0"/>
              <a:t>Basic Accounting Entry</a:t>
            </a:r>
          </a:p>
          <a:p>
            <a:endParaRPr lang="en-US" dirty="0"/>
          </a:p>
          <a:p>
            <a:endParaRPr lang="en-US" dirty="0"/>
          </a:p>
        </p:txBody>
      </p:sp>
      <p:graphicFrame>
        <p:nvGraphicFramePr>
          <p:cNvPr id="7" name="Table 6">
            <a:extLst>
              <a:ext uri="{FF2B5EF4-FFF2-40B4-BE49-F238E27FC236}">
                <a16:creationId xmlns:a16="http://schemas.microsoft.com/office/drawing/2014/main" id="{91D8C7B3-DA68-4BFF-AFB5-3CF257BFFD56}"/>
              </a:ext>
            </a:extLst>
          </p:cNvPr>
          <p:cNvGraphicFramePr>
            <a:graphicFrameLocks noGrp="1"/>
          </p:cNvGraphicFramePr>
          <p:nvPr>
            <p:extLst>
              <p:ext uri="{D42A27DB-BD31-4B8C-83A1-F6EECF244321}">
                <p14:modId xmlns:p14="http://schemas.microsoft.com/office/powerpoint/2010/main" val="2738795161"/>
              </p:ext>
            </p:extLst>
          </p:nvPr>
        </p:nvGraphicFramePr>
        <p:xfrm>
          <a:off x="2378440" y="4904846"/>
          <a:ext cx="5391723" cy="1036320"/>
        </p:xfrm>
        <a:graphic>
          <a:graphicData uri="http://schemas.openxmlformats.org/drawingml/2006/table">
            <a:tbl>
              <a:tblPr/>
              <a:tblGrid>
                <a:gridCol w="3054801">
                  <a:extLst>
                    <a:ext uri="{9D8B030D-6E8A-4147-A177-3AD203B41FA5}">
                      <a16:colId xmlns:a16="http://schemas.microsoft.com/office/drawing/2014/main" val="327500455"/>
                    </a:ext>
                  </a:extLst>
                </a:gridCol>
                <a:gridCol w="1130276">
                  <a:extLst>
                    <a:ext uri="{9D8B030D-6E8A-4147-A177-3AD203B41FA5}">
                      <a16:colId xmlns:a16="http://schemas.microsoft.com/office/drawing/2014/main" val="1314223565"/>
                    </a:ext>
                  </a:extLst>
                </a:gridCol>
                <a:gridCol w="1206646">
                  <a:extLst>
                    <a:ext uri="{9D8B030D-6E8A-4147-A177-3AD203B41FA5}">
                      <a16:colId xmlns:a16="http://schemas.microsoft.com/office/drawing/2014/main" val="3993143364"/>
                    </a:ext>
                  </a:extLst>
                </a:gridCol>
              </a:tblGrid>
              <a:tr h="129540">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50" b="0" i="0" u="none" strike="noStrike">
                          <a:solidFill>
                            <a:srgbClr val="000000"/>
                          </a:solidFill>
                          <a:effectLst/>
                          <a:latin typeface="Microsoft Sans Serif" panose="020B0604020202020204" pitchFamily="34" charset="0"/>
                        </a:rPr>
                        <a:t>Debit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50" b="0" i="0" u="none" strike="noStrike">
                          <a:solidFill>
                            <a:srgbClr val="000000"/>
                          </a:solidFill>
                          <a:effectLst/>
                          <a:latin typeface="Microsoft Sans Serif" panose="020B0604020202020204" pitchFamily="34" charset="0"/>
                        </a:rPr>
                        <a:t>Credit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3530439"/>
                  </a:ext>
                </a:extLst>
              </a:tr>
              <a:tr h="129540">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4907923"/>
                  </a:ext>
                </a:extLst>
              </a:tr>
              <a:tr h="129540">
                <a:tc>
                  <a:txBody>
                    <a:bodyPr/>
                    <a:lstStyle/>
                    <a:p>
                      <a:pPr algn="l" fontAlgn="b"/>
                      <a:r>
                        <a:rPr lang="en-US" sz="750" b="0" i="0" u="none" strike="noStrike">
                          <a:solidFill>
                            <a:srgbClr val="000000"/>
                          </a:solidFill>
                          <a:effectLst/>
                          <a:latin typeface="Microsoft Sans Serif" panose="020B0604020202020204" pitchFamily="34" charset="0"/>
                        </a:rPr>
                        <a:t>Gross Payroll - Expense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8,698.64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4281981"/>
                  </a:ext>
                </a:extLst>
              </a:tr>
              <a:tr h="129540">
                <a:tc>
                  <a:txBody>
                    <a:bodyPr/>
                    <a:lstStyle/>
                    <a:p>
                      <a:pPr algn="l" fontAlgn="b"/>
                      <a:r>
                        <a:rPr lang="en-US" sz="750" b="0" i="0" u="none" strike="noStrike">
                          <a:solidFill>
                            <a:srgbClr val="000000"/>
                          </a:solidFill>
                          <a:effectLst/>
                          <a:latin typeface="Microsoft Sans Serif" panose="020B0604020202020204" pitchFamily="34" charset="0"/>
                        </a:rPr>
                        <a:t>Employee Taxes - Credit to Tax Paid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1,053.42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4677692"/>
                  </a:ext>
                </a:extLst>
              </a:tr>
              <a:tr h="129540">
                <a:tc>
                  <a:txBody>
                    <a:bodyPr/>
                    <a:lstStyle/>
                    <a:p>
                      <a:pPr algn="l" fontAlgn="b"/>
                      <a:r>
                        <a:rPr lang="en-US" sz="750" b="0" i="0" u="none" strike="noStrike">
                          <a:solidFill>
                            <a:srgbClr val="000000"/>
                          </a:solidFill>
                          <a:effectLst/>
                          <a:latin typeface="Microsoft Sans Serif" panose="020B0604020202020204" pitchFamily="34" charset="0"/>
                        </a:rPr>
                        <a:t>Other Employee Deductions - Credit to Expenses Paid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dirty="0">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1,021.55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3882547"/>
                  </a:ext>
                </a:extLst>
              </a:tr>
              <a:tr h="129540">
                <a:tc>
                  <a:txBody>
                    <a:bodyPr/>
                    <a:lstStyle/>
                    <a:p>
                      <a:pPr algn="l" fontAlgn="b"/>
                      <a:r>
                        <a:rPr lang="en-US" sz="750" b="0" i="0" u="none" strike="noStrike">
                          <a:solidFill>
                            <a:srgbClr val="000000"/>
                          </a:solidFill>
                          <a:effectLst/>
                          <a:latin typeface="Microsoft Sans Serif" panose="020B0604020202020204" pitchFamily="34" charset="0"/>
                        </a:rPr>
                        <a:t>Employer Taxes - Expense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599.76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9018281"/>
                  </a:ext>
                </a:extLst>
              </a:tr>
              <a:tr h="129540">
                <a:tc>
                  <a:txBody>
                    <a:bodyPr/>
                    <a:lstStyle/>
                    <a:p>
                      <a:pPr algn="l" fontAlgn="b"/>
                      <a:r>
                        <a:rPr lang="en-US" sz="750" b="0" i="0" u="none" strike="noStrike">
                          <a:solidFill>
                            <a:srgbClr val="000000"/>
                          </a:solidFill>
                          <a:effectLst/>
                          <a:latin typeface="Microsoft Sans Serif" panose="020B0604020202020204" pitchFamily="34" charset="0"/>
                        </a:rPr>
                        <a:t>Total Cash Payout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7,223.43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76755369"/>
                  </a:ext>
                </a:extLst>
              </a:tr>
              <a:tr h="129540">
                <a:tc>
                  <a:txBody>
                    <a:bodyPr/>
                    <a:lstStyle/>
                    <a:p>
                      <a:pPr algn="l" fontAlgn="b"/>
                      <a:r>
                        <a:rPr lang="en-US" sz="750" b="0" i="0" u="none" strike="noStrike">
                          <a:solidFill>
                            <a:srgbClr val="000000"/>
                          </a:solidFill>
                          <a:effectLst/>
                          <a:latin typeface="Microsoft Sans Serif" panose="020B06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a:solidFill>
                            <a:srgbClr val="000000"/>
                          </a:solidFill>
                          <a:effectLst/>
                          <a:latin typeface="Microsoft Sans Serif" panose="020B0604020202020204" pitchFamily="34" charset="0"/>
                        </a:rPr>
                        <a:t> $                   9,298.40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50" b="0" i="0" u="none" strike="noStrike" dirty="0">
                          <a:solidFill>
                            <a:srgbClr val="000000"/>
                          </a:solidFill>
                          <a:effectLst/>
                          <a:latin typeface="Microsoft Sans Serif" panose="020B0604020202020204" pitchFamily="34" charset="0"/>
                        </a:rPr>
                        <a:t> $                      9,298.40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6322889"/>
                  </a:ext>
                </a:extLst>
              </a:tr>
            </a:tbl>
          </a:graphicData>
        </a:graphic>
      </p:graphicFrame>
    </p:spTree>
    <p:extLst>
      <p:ext uri="{BB962C8B-B14F-4D97-AF65-F5344CB8AC3E}">
        <p14:creationId xmlns:p14="http://schemas.microsoft.com/office/powerpoint/2010/main" val="409195917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Timekeeping for Payroll</a:t>
            </a:r>
          </a:p>
        </p:txBody>
      </p:sp>
      <p:sp>
        <p:nvSpPr>
          <p:cNvPr id="3" name="Content Placeholder 2"/>
          <p:cNvSpPr>
            <a:spLocks noGrp="1"/>
          </p:cNvSpPr>
          <p:nvPr>
            <p:ph idx="1"/>
          </p:nvPr>
        </p:nvSpPr>
        <p:spPr>
          <a:xfrm>
            <a:off x="301557" y="2149813"/>
            <a:ext cx="10507498" cy="4708187"/>
          </a:xfrm>
        </p:spPr>
        <p:txBody>
          <a:bodyPr>
            <a:normAutofit/>
          </a:bodyPr>
          <a:lstStyle/>
          <a:p>
            <a:r>
              <a:rPr lang="en-US" sz="2300" dirty="0"/>
              <a:t>Payroll is generated from timekeeping records.  Progress notes are the basis of timekeeping.</a:t>
            </a:r>
          </a:p>
          <a:p>
            <a:r>
              <a:rPr lang="en-US" sz="2300" dirty="0"/>
              <a:t>You may also set up timekeeping codes for non billable services that have different documentation requirements.</a:t>
            </a:r>
          </a:p>
          <a:p>
            <a:r>
              <a:rPr lang="en-US" sz="2300" dirty="0"/>
              <a:t>When tracked in your PMS, details for both payroll and billing are housed in the same system.</a:t>
            </a:r>
          </a:p>
          <a:p>
            <a:r>
              <a:rPr lang="en-US" sz="2300" dirty="0"/>
              <a:t>Many practices will also have a payroll software or outsource company to handle the generation of payment and submission of federal and state taxes.</a:t>
            </a:r>
          </a:p>
          <a:p>
            <a:r>
              <a:rPr lang="en-US" sz="2300" dirty="0"/>
              <a:t>You will need to record the details of your payroll expense into your Accounting software.</a:t>
            </a:r>
          </a:p>
          <a:p>
            <a:endParaRPr lang="en-US" dirty="0"/>
          </a:p>
          <a:p>
            <a:endParaRPr lang="en-US" dirty="0"/>
          </a:p>
        </p:txBody>
      </p:sp>
    </p:spTree>
    <p:extLst>
      <p:ext uri="{BB962C8B-B14F-4D97-AF65-F5344CB8AC3E}">
        <p14:creationId xmlns:p14="http://schemas.microsoft.com/office/powerpoint/2010/main" val="2576139338"/>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Chart of Accounts and Other Expenses</a:t>
            </a:r>
          </a:p>
        </p:txBody>
      </p:sp>
      <p:sp>
        <p:nvSpPr>
          <p:cNvPr id="3" name="Content Placeholder 2"/>
          <p:cNvSpPr>
            <a:spLocks noGrp="1"/>
          </p:cNvSpPr>
          <p:nvPr>
            <p:ph idx="1"/>
          </p:nvPr>
        </p:nvSpPr>
        <p:spPr>
          <a:xfrm>
            <a:off x="301557" y="2149813"/>
            <a:ext cx="10507498" cy="4708187"/>
          </a:xfrm>
        </p:spPr>
        <p:txBody>
          <a:bodyPr>
            <a:normAutofit/>
          </a:bodyPr>
          <a:lstStyle/>
          <a:p>
            <a:endParaRPr lang="en-US" dirty="0"/>
          </a:p>
          <a:p>
            <a:endParaRPr lang="en-US" dirty="0"/>
          </a:p>
        </p:txBody>
      </p:sp>
      <p:graphicFrame>
        <p:nvGraphicFramePr>
          <p:cNvPr id="4" name="Table 3">
            <a:extLst>
              <a:ext uri="{FF2B5EF4-FFF2-40B4-BE49-F238E27FC236}">
                <a16:creationId xmlns:a16="http://schemas.microsoft.com/office/drawing/2014/main" id="{C2C04142-07A7-4772-A2D9-97CA5EA02845}"/>
              </a:ext>
            </a:extLst>
          </p:cNvPr>
          <p:cNvGraphicFramePr>
            <a:graphicFrameLocks noGrp="1"/>
          </p:cNvGraphicFramePr>
          <p:nvPr>
            <p:extLst>
              <p:ext uri="{D42A27DB-BD31-4B8C-83A1-F6EECF244321}">
                <p14:modId xmlns:p14="http://schemas.microsoft.com/office/powerpoint/2010/main" val="2805859936"/>
              </p:ext>
            </p:extLst>
          </p:nvPr>
        </p:nvGraphicFramePr>
        <p:xfrm>
          <a:off x="5924145" y="2334638"/>
          <a:ext cx="5688678" cy="4153716"/>
        </p:xfrm>
        <a:graphic>
          <a:graphicData uri="http://schemas.openxmlformats.org/drawingml/2006/table">
            <a:tbl>
              <a:tblPr>
                <a:tableStyleId>{5C22544A-7EE6-4342-B048-85BDC9FD1C3A}</a:tableStyleId>
              </a:tblPr>
              <a:tblGrid>
                <a:gridCol w="2094576">
                  <a:extLst>
                    <a:ext uri="{9D8B030D-6E8A-4147-A177-3AD203B41FA5}">
                      <a16:colId xmlns:a16="http://schemas.microsoft.com/office/drawing/2014/main" val="4071402184"/>
                    </a:ext>
                  </a:extLst>
                </a:gridCol>
                <a:gridCol w="1440021">
                  <a:extLst>
                    <a:ext uri="{9D8B030D-6E8A-4147-A177-3AD203B41FA5}">
                      <a16:colId xmlns:a16="http://schemas.microsoft.com/office/drawing/2014/main" val="941616894"/>
                    </a:ext>
                  </a:extLst>
                </a:gridCol>
                <a:gridCol w="2154081">
                  <a:extLst>
                    <a:ext uri="{9D8B030D-6E8A-4147-A177-3AD203B41FA5}">
                      <a16:colId xmlns:a16="http://schemas.microsoft.com/office/drawing/2014/main" val="4109753126"/>
                    </a:ext>
                  </a:extLst>
                </a:gridCol>
              </a:tblGrid>
              <a:tr h="197796">
                <a:tc>
                  <a:txBody>
                    <a:bodyPr/>
                    <a:lstStyle/>
                    <a:p>
                      <a:pPr algn="ctr" fontAlgn="b"/>
                      <a:r>
                        <a:rPr lang="en-US" sz="800" u="none" strike="noStrike">
                          <a:effectLst/>
                        </a:rPr>
                        <a:t>Account</a:t>
                      </a:r>
                      <a:endParaRPr lang="en-US" sz="800" b="1" i="0" u="none" strike="noStrike">
                        <a:solidFill>
                          <a:srgbClr val="000000"/>
                        </a:solidFill>
                        <a:effectLst/>
                        <a:latin typeface="Arial" panose="020B0604020202020204" pitchFamily="34" charset="0"/>
                      </a:endParaRPr>
                    </a:p>
                  </a:txBody>
                  <a:tcPr marL="7141" marR="7141" marT="7141" marB="0" anchor="b"/>
                </a:tc>
                <a:tc>
                  <a:txBody>
                    <a:bodyPr/>
                    <a:lstStyle/>
                    <a:p>
                      <a:pPr algn="ctr" fontAlgn="b"/>
                      <a:r>
                        <a:rPr lang="en-US" sz="800" u="none" strike="noStrike">
                          <a:effectLst/>
                        </a:rPr>
                        <a:t>Type</a:t>
                      </a:r>
                      <a:endParaRPr lang="en-US" sz="800" b="1" i="0" u="none" strike="noStrike">
                        <a:solidFill>
                          <a:srgbClr val="000000"/>
                        </a:solidFill>
                        <a:effectLst/>
                        <a:latin typeface="Arial" panose="020B0604020202020204" pitchFamily="34" charset="0"/>
                      </a:endParaRPr>
                    </a:p>
                  </a:txBody>
                  <a:tcPr marL="7141" marR="7141" marT="7141" marB="0" anchor="b"/>
                </a:tc>
                <a:tc>
                  <a:txBody>
                    <a:bodyPr/>
                    <a:lstStyle/>
                    <a:p>
                      <a:pPr algn="ctr" fontAlgn="b"/>
                      <a:r>
                        <a:rPr lang="en-US" sz="800" u="none" strike="noStrike">
                          <a:effectLst/>
                        </a:rPr>
                        <a:t>Detail type</a:t>
                      </a:r>
                      <a:endParaRPr lang="en-US" sz="800" b="1"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3915254632"/>
                  </a:ext>
                </a:extLst>
              </a:tr>
              <a:tr h="197796">
                <a:tc>
                  <a:txBody>
                    <a:bodyPr/>
                    <a:lstStyle/>
                    <a:p>
                      <a:pPr algn="l" fontAlgn="b"/>
                      <a:r>
                        <a:rPr lang="en-US" sz="700" u="none" strike="noStrike">
                          <a:effectLst/>
                        </a:rPr>
                        <a:t>Business Checking</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Bank</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Checking</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021825949"/>
                  </a:ext>
                </a:extLst>
              </a:tr>
              <a:tr h="197796">
                <a:tc>
                  <a:txBody>
                    <a:bodyPr/>
                    <a:lstStyle/>
                    <a:p>
                      <a:pPr algn="l" fontAlgn="b"/>
                      <a:r>
                        <a:rPr lang="en-US" sz="700" u="none" strike="noStrike">
                          <a:effectLst/>
                        </a:rPr>
                        <a:t>Accounts Receivable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Accounts receivable (A/R)</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Accounts Receivable (A/R)</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86124046"/>
                  </a:ext>
                </a:extLst>
              </a:tr>
              <a:tr h="197796">
                <a:tc>
                  <a:txBody>
                    <a:bodyPr/>
                    <a:lstStyle/>
                    <a:p>
                      <a:pPr algn="l" fontAlgn="b"/>
                      <a:r>
                        <a:rPr lang="en-US" sz="700" u="none" strike="noStrike">
                          <a:effectLst/>
                        </a:rPr>
                        <a:t>Advance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Other Current Assets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Employee Cash Advances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4280475019"/>
                  </a:ext>
                </a:extLst>
              </a:tr>
              <a:tr h="197796">
                <a:tc>
                  <a:txBody>
                    <a:bodyPr/>
                    <a:lstStyle/>
                    <a:p>
                      <a:pPr algn="l" fontAlgn="b"/>
                      <a:r>
                        <a:rPr lang="en-US" sz="700" u="none" strike="noStrike">
                          <a:effectLst/>
                        </a:rPr>
                        <a:t>Accounts Payable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Accounts payable (A/P)</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Accounts Payable (A/P)</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435697751"/>
                  </a:ext>
                </a:extLst>
              </a:tr>
              <a:tr h="197796">
                <a:tc>
                  <a:txBody>
                    <a:bodyPr/>
                    <a:lstStyle/>
                    <a:p>
                      <a:pPr algn="l" fontAlgn="b"/>
                      <a:r>
                        <a:rPr lang="en-US" sz="700" u="none" strike="noStrike">
                          <a:effectLst/>
                        </a:rPr>
                        <a:t>Loan/Note Payable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Other Current Liabilities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Loan Payable</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3418013111"/>
                  </a:ext>
                </a:extLst>
              </a:tr>
              <a:tr h="197796">
                <a:tc>
                  <a:txBody>
                    <a:bodyPr/>
                    <a:lstStyle/>
                    <a:p>
                      <a:pPr algn="l" fontAlgn="b"/>
                      <a:r>
                        <a:rPr lang="en-US" sz="700" u="none" strike="noStrike">
                          <a:effectLst/>
                        </a:rPr>
                        <a:t>Payroll/Tax Payable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Other Current Liabilities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Payroll Tax Payable</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817151881"/>
                  </a:ext>
                </a:extLst>
              </a:tr>
              <a:tr h="197796">
                <a:tc>
                  <a:txBody>
                    <a:bodyPr/>
                    <a:lstStyle/>
                    <a:p>
                      <a:pPr algn="l" fontAlgn="b"/>
                      <a:r>
                        <a:rPr lang="en-US" sz="700" u="none" strike="noStrike">
                          <a:effectLst/>
                        </a:rPr>
                        <a:t>Opening Balance Equity</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Equity</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Opening Balance Equity</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285388777"/>
                  </a:ext>
                </a:extLst>
              </a:tr>
              <a:tr h="197796">
                <a:tc>
                  <a:txBody>
                    <a:bodyPr/>
                    <a:lstStyle/>
                    <a:p>
                      <a:pPr algn="l" fontAlgn="b"/>
                      <a:r>
                        <a:rPr lang="en-US" sz="700" u="none" strike="noStrike">
                          <a:effectLst/>
                        </a:rPr>
                        <a:t>Retained Earnings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Equity</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Retained Earnings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3644900322"/>
                  </a:ext>
                </a:extLst>
              </a:tr>
              <a:tr h="197796">
                <a:tc>
                  <a:txBody>
                    <a:bodyPr/>
                    <a:lstStyle/>
                    <a:p>
                      <a:pPr algn="l" fontAlgn="b"/>
                      <a:r>
                        <a:rPr lang="en-US" sz="700" u="none" strike="noStrike">
                          <a:effectLst/>
                        </a:rPr>
                        <a:t>Contractual Adjustments and Discounts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Income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Discounts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557612498"/>
                  </a:ext>
                </a:extLst>
              </a:tr>
              <a:tr h="197796">
                <a:tc>
                  <a:txBody>
                    <a:bodyPr/>
                    <a:lstStyle/>
                    <a:p>
                      <a:pPr algn="l" fontAlgn="b"/>
                      <a:r>
                        <a:rPr lang="en-US" sz="700" u="none" strike="noStrike">
                          <a:effectLst/>
                        </a:rPr>
                        <a:t>Gross Services Revenue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Income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Service/Fee Income</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657680219"/>
                  </a:ext>
                </a:extLst>
              </a:tr>
              <a:tr h="197796">
                <a:tc>
                  <a:txBody>
                    <a:bodyPr/>
                    <a:lstStyle/>
                    <a:p>
                      <a:pPr algn="l" fontAlgn="b"/>
                      <a:r>
                        <a:rPr lang="en-US" sz="700" u="none" strike="noStrike">
                          <a:effectLst/>
                        </a:rPr>
                        <a:t>Cost of labor - COS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Cost of Goods Sold</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Cost of labor - COS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45921560"/>
                  </a:ext>
                </a:extLst>
              </a:tr>
              <a:tr h="197796">
                <a:tc>
                  <a:txBody>
                    <a:bodyPr/>
                    <a:lstStyle/>
                    <a:p>
                      <a:pPr algn="l" fontAlgn="b"/>
                      <a:r>
                        <a:rPr lang="en-US" sz="700" u="none" strike="noStrike">
                          <a:effectLst/>
                        </a:rPr>
                        <a:t>Computer Purchases/Office Expense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Office/General Administrative Expenses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492049212"/>
                  </a:ext>
                </a:extLst>
              </a:tr>
              <a:tr h="197796">
                <a:tc>
                  <a:txBody>
                    <a:bodyPr/>
                    <a:lstStyle/>
                    <a:p>
                      <a:pPr algn="l" fontAlgn="b"/>
                      <a:r>
                        <a:rPr lang="en-US" sz="700" u="none" strike="noStrike">
                          <a:effectLst/>
                        </a:rPr>
                        <a:t>Training Materials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Office/General Administrative Expenses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1807004191"/>
                  </a:ext>
                </a:extLst>
              </a:tr>
              <a:tr h="197796">
                <a:tc>
                  <a:txBody>
                    <a:bodyPr/>
                    <a:lstStyle/>
                    <a:p>
                      <a:pPr algn="l" fontAlgn="b"/>
                      <a:r>
                        <a:rPr lang="en-US" sz="700" u="none" strike="noStrike">
                          <a:effectLst/>
                        </a:rPr>
                        <a:t>Insurance - Health / Liability</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Insurance</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3116397974"/>
                  </a:ext>
                </a:extLst>
              </a:tr>
              <a:tr h="197796">
                <a:tc>
                  <a:txBody>
                    <a:bodyPr/>
                    <a:lstStyle/>
                    <a:p>
                      <a:pPr algn="l" fontAlgn="b"/>
                      <a:r>
                        <a:rPr lang="en-US" sz="700" u="none" strike="noStrike">
                          <a:effectLst/>
                        </a:rPr>
                        <a:t>Meals and Entertainment</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Entertainment Meals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111062798"/>
                  </a:ext>
                </a:extLst>
              </a:tr>
              <a:tr h="197796">
                <a:tc>
                  <a:txBody>
                    <a:bodyPr/>
                    <a:lstStyle/>
                    <a:p>
                      <a:pPr algn="l" fontAlgn="b"/>
                      <a:r>
                        <a:rPr lang="en-US" sz="700" u="none" strike="noStrike">
                          <a:effectLst/>
                        </a:rPr>
                        <a:t>Payroll Tax Expense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Payroll Expenses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1015599727"/>
                  </a:ext>
                </a:extLst>
              </a:tr>
              <a:tr h="197796">
                <a:tc>
                  <a:txBody>
                    <a:bodyPr/>
                    <a:lstStyle/>
                    <a:p>
                      <a:pPr algn="l" fontAlgn="b"/>
                      <a:r>
                        <a:rPr lang="en-US" sz="700" u="none" strike="noStrike">
                          <a:effectLst/>
                        </a:rPr>
                        <a:t>Rent or Lease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Rent or Lease of Buildings</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3354571839"/>
                  </a:ext>
                </a:extLst>
              </a:tr>
              <a:tr h="197796">
                <a:tc>
                  <a:txBody>
                    <a:bodyPr/>
                    <a:lstStyle/>
                    <a:p>
                      <a:pPr algn="l" fontAlgn="b"/>
                      <a:r>
                        <a:rPr lang="en-US" sz="700" u="none" strike="noStrike">
                          <a:effectLst/>
                        </a:rPr>
                        <a:t>Repair &amp; Maintenance</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Repair &amp; Maintenance</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2515697471"/>
                  </a:ext>
                </a:extLst>
              </a:tr>
              <a:tr h="197796">
                <a:tc>
                  <a:txBody>
                    <a:bodyPr/>
                    <a:lstStyle/>
                    <a:p>
                      <a:pPr algn="l" fontAlgn="b"/>
                      <a:r>
                        <a:rPr lang="en-US" sz="700" u="none" strike="noStrike">
                          <a:effectLst/>
                        </a:rPr>
                        <a:t>Taxes &amp; Licenses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Taxes Paid</a:t>
                      </a:r>
                      <a:endParaRPr lang="en-US" sz="700" b="0" i="0" u="none" strike="noStrike">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1931279850"/>
                  </a:ext>
                </a:extLst>
              </a:tr>
              <a:tr h="197796">
                <a:tc>
                  <a:txBody>
                    <a:bodyPr/>
                    <a:lstStyle/>
                    <a:p>
                      <a:pPr algn="l" fontAlgn="b"/>
                      <a:r>
                        <a:rPr lang="en-US" sz="700" u="none" strike="noStrike">
                          <a:effectLst/>
                        </a:rPr>
                        <a:t>Bad Debts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a:effectLst/>
                        </a:rPr>
                        <a:t>Expenses</a:t>
                      </a:r>
                      <a:endParaRPr lang="en-US" sz="700" b="0" i="0" u="none" strike="noStrike">
                        <a:solidFill>
                          <a:srgbClr val="000000"/>
                        </a:solidFill>
                        <a:effectLst/>
                        <a:latin typeface="Arial" panose="020B0604020202020204" pitchFamily="34" charset="0"/>
                      </a:endParaRPr>
                    </a:p>
                  </a:txBody>
                  <a:tcPr marL="7141" marR="7141" marT="7141" marB="0" anchor="b"/>
                </a:tc>
                <a:tc>
                  <a:txBody>
                    <a:bodyPr/>
                    <a:lstStyle/>
                    <a:p>
                      <a:pPr algn="l" fontAlgn="b"/>
                      <a:r>
                        <a:rPr lang="en-US" sz="700" u="none" strike="noStrike" dirty="0">
                          <a:effectLst/>
                        </a:rPr>
                        <a:t>Bad Debts</a:t>
                      </a:r>
                      <a:endParaRPr lang="en-US" sz="700" b="0" i="0" u="none" strike="noStrike" dirty="0">
                        <a:solidFill>
                          <a:srgbClr val="000000"/>
                        </a:solidFill>
                        <a:effectLst/>
                        <a:latin typeface="Arial" panose="020B0604020202020204" pitchFamily="34" charset="0"/>
                      </a:endParaRPr>
                    </a:p>
                  </a:txBody>
                  <a:tcPr marL="7141" marR="7141" marT="7141" marB="0" anchor="b"/>
                </a:tc>
                <a:extLst>
                  <a:ext uri="{0D108BD9-81ED-4DB2-BD59-A6C34878D82A}">
                    <a16:rowId xmlns:a16="http://schemas.microsoft.com/office/drawing/2014/main" val="1844982174"/>
                  </a:ext>
                </a:extLst>
              </a:tr>
            </a:tbl>
          </a:graphicData>
        </a:graphic>
      </p:graphicFrame>
      <p:sp>
        <p:nvSpPr>
          <p:cNvPr id="5" name="TextBox 4">
            <a:extLst>
              <a:ext uri="{FF2B5EF4-FFF2-40B4-BE49-F238E27FC236}">
                <a16:creationId xmlns:a16="http://schemas.microsoft.com/office/drawing/2014/main" id="{40969BD6-5E6C-40EE-88E7-BCC3FCC3B72C}"/>
              </a:ext>
            </a:extLst>
          </p:cNvPr>
          <p:cNvSpPr txBox="1"/>
          <p:nvPr/>
        </p:nvSpPr>
        <p:spPr>
          <a:xfrm>
            <a:off x="466928" y="2334638"/>
            <a:ext cx="5116749" cy="3170099"/>
          </a:xfrm>
          <a:prstGeom prst="rect">
            <a:avLst/>
          </a:prstGeom>
          <a:noFill/>
        </p:spPr>
        <p:txBody>
          <a:bodyPr wrap="square" rtlCol="0">
            <a:spAutoFit/>
          </a:bodyPr>
          <a:lstStyle/>
          <a:p>
            <a:pPr marL="342900" indent="-342900">
              <a:buFont typeface="Arial" panose="020B0604020202020204" pitchFamily="34" charset="0"/>
              <a:buChar char="•"/>
            </a:pPr>
            <a:r>
              <a:rPr lang="en-US" sz="2000" dirty="0"/>
              <a:t>In your Accounting Software, you will set up a basic Chart of Accounts to track all Income and Expenses as well as classify appropriate Balance Sheet entries for Assets, Liabilities and Owner’s Equity.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Work with your Tax Accountant on the appropriate accounts to track.  Be consistent.</a:t>
            </a:r>
          </a:p>
        </p:txBody>
      </p:sp>
    </p:spTree>
    <p:extLst>
      <p:ext uri="{BB962C8B-B14F-4D97-AF65-F5344CB8AC3E}">
        <p14:creationId xmlns:p14="http://schemas.microsoft.com/office/powerpoint/2010/main" val="424270195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Expense Reports</a:t>
            </a:r>
          </a:p>
        </p:txBody>
      </p:sp>
      <p:sp>
        <p:nvSpPr>
          <p:cNvPr id="3" name="Content Placeholder 2"/>
          <p:cNvSpPr>
            <a:spLocks noGrp="1"/>
          </p:cNvSpPr>
          <p:nvPr>
            <p:ph idx="1"/>
          </p:nvPr>
        </p:nvSpPr>
        <p:spPr>
          <a:xfrm>
            <a:off x="301557" y="1955261"/>
            <a:ext cx="11556460" cy="4902740"/>
          </a:xfrm>
        </p:spPr>
        <p:txBody>
          <a:bodyPr>
            <a:normAutofit/>
          </a:bodyPr>
          <a:lstStyle/>
          <a:p>
            <a:r>
              <a:rPr lang="en-US" sz="1800" dirty="0"/>
              <a:t>With an Accounting software, you can run reports for your monthly expenses to see trends and do cash projections.  </a:t>
            </a:r>
          </a:p>
          <a:p>
            <a:r>
              <a:rPr lang="en-US" sz="1800" dirty="0"/>
              <a:t>This example is cash basis, recorded as paid.  Note Egnyte is missing a Feb payment and based on payment dates, Jul has 2 payments.  In Accrual basis accounting, each month would be the exact expected expense.</a:t>
            </a:r>
          </a:p>
        </p:txBody>
      </p:sp>
      <p:graphicFrame>
        <p:nvGraphicFramePr>
          <p:cNvPr id="4" name="Table 3">
            <a:extLst>
              <a:ext uri="{FF2B5EF4-FFF2-40B4-BE49-F238E27FC236}">
                <a16:creationId xmlns:a16="http://schemas.microsoft.com/office/drawing/2014/main" id="{41ED8D68-77EE-4268-8B3A-050D126805B7}"/>
              </a:ext>
            </a:extLst>
          </p:cNvPr>
          <p:cNvGraphicFramePr>
            <a:graphicFrameLocks noGrp="1"/>
          </p:cNvGraphicFramePr>
          <p:nvPr>
            <p:extLst>
              <p:ext uri="{D42A27DB-BD31-4B8C-83A1-F6EECF244321}">
                <p14:modId xmlns:p14="http://schemas.microsoft.com/office/powerpoint/2010/main" val="2827224254"/>
              </p:ext>
            </p:extLst>
          </p:nvPr>
        </p:nvGraphicFramePr>
        <p:xfrm>
          <a:off x="1643975" y="3259140"/>
          <a:ext cx="8084948" cy="3598860"/>
        </p:xfrm>
        <a:graphic>
          <a:graphicData uri="http://schemas.openxmlformats.org/drawingml/2006/table">
            <a:tbl>
              <a:tblPr>
                <a:tableStyleId>{5C22544A-7EE6-4342-B048-85BDC9FD1C3A}</a:tableStyleId>
              </a:tblPr>
              <a:tblGrid>
                <a:gridCol w="1087156">
                  <a:extLst>
                    <a:ext uri="{9D8B030D-6E8A-4147-A177-3AD203B41FA5}">
                      <a16:colId xmlns:a16="http://schemas.microsoft.com/office/drawing/2014/main" val="1215810658"/>
                    </a:ext>
                  </a:extLst>
                </a:gridCol>
                <a:gridCol w="874724">
                  <a:extLst>
                    <a:ext uri="{9D8B030D-6E8A-4147-A177-3AD203B41FA5}">
                      <a16:colId xmlns:a16="http://schemas.microsoft.com/office/drawing/2014/main" val="2402307170"/>
                    </a:ext>
                  </a:extLst>
                </a:gridCol>
                <a:gridCol w="874724">
                  <a:extLst>
                    <a:ext uri="{9D8B030D-6E8A-4147-A177-3AD203B41FA5}">
                      <a16:colId xmlns:a16="http://schemas.microsoft.com/office/drawing/2014/main" val="569067379"/>
                    </a:ext>
                  </a:extLst>
                </a:gridCol>
                <a:gridCol w="874724">
                  <a:extLst>
                    <a:ext uri="{9D8B030D-6E8A-4147-A177-3AD203B41FA5}">
                      <a16:colId xmlns:a16="http://schemas.microsoft.com/office/drawing/2014/main" val="3795450601"/>
                    </a:ext>
                  </a:extLst>
                </a:gridCol>
                <a:gridCol w="874724">
                  <a:extLst>
                    <a:ext uri="{9D8B030D-6E8A-4147-A177-3AD203B41FA5}">
                      <a16:colId xmlns:a16="http://schemas.microsoft.com/office/drawing/2014/main" val="561234610"/>
                    </a:ext>
                  </a:extLst>
                </a:gridCol>
                <a:gridCol w="874724">
                  <a:extLst>
                    <a:ext uri="{9D8B030D-6E8A-4147-A177-3AD203B41FA5}">
                      <a16:colId xmlns:a16="http://schemas.microsoft.com/office/drawing/2014/main" val="826138047"/>
                    </a:ext>
                  </a:extLst>
                </a:gridCol>
                <a:gridCol w="874724">
                  <a:extLst>
                    <a:ext uri="{9D8B030D-6E8A-4147-A177-3AD203B41FA5}">
                      <a16:colId xmlns:a16="http://schemas.microsoft.com/office/drawing/2014/main" val="716956014"/>
                    </a:ext>
                  </a:extLst>
                </a:gridCol>
                <a:gridCol w="874724">
                  <a:extLst>
                    <a:ext uri="{9D8B030D-6E8A-4147-A177-3AD203B41FA5}">
                      <a16:colId xmlns:a16="http://schemas.microsoft.com/office/drawing/2014/main" val="2360707209"/>
                    </a:ext>
                  </a:extLst>
                </a:gridCol>
                <a:gridCol w="874724">
                  <a:extLst>
                    <a:ext uri="{9D8B030D-6E8A-4147-A177-3AD203B41FA5}">
                      <a16:colId xmlns:a16="http://schemas.microsoft.com/office/drawing/2014/main" val="3245861143"/>
                    </a:ext>
                  </a:extLst>
                </a:gridCol>
              </a:tblGrid>
              <a:tr h="179943">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98" marR="7498" marT="7498" marB="0" anchor="b"/>
                </a:tc>
                <a:tc>
                  <a:txBody>
                    <a:bodyPr/>
                    <a:lstStyle/>
                    <a:p>
                      <a:pPr algn="ctr" fontAlgn="b"/>
                      <a:r>
                        <a:rPr lang="en-US" sz="900" u="none" strike="noStrike">
                          <a:effectLst/>
                        </a:rPr>
                        <a:t>Jan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Feb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Mar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Apr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May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Jun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Jul 2018</a:t>
                      </a:r>
                      <a:endParaRPr lang="en-US" sz="900" b="1" i="0" u="none" strike="noStrike">
                        <a:solidFill>
                          <a:srgbClr val="000000"/>
                        </a:solidFill>
                        <a:effectLst/>
                        <a:latin typeface="Arial" panose="020B0604020202020204" pitchFamily="34" charset="0"/>
                      </a:endParaRPr>
                    </a:p>
                  </a:txBody>
                  <a:tcPr marL="7498" marR="7498" marT="7498" marB="0" anchor="b"/>
                </a:tc>
                <a:tc>
                  <a:txBody>
                    <a:bodyPr/>
                    <a:lstStyle/>
                    <a:p>
                      <a:pPr algn="ctr" fontAlgn="b"/>
                      <a:r>
                        <a:rPr lang="en-US" sz="900" u="none" strike="noStrike">
                          <a:effectLst/>
                        </a:rPr>
                        <a:t>Aug 2018</a:t>
                      </a:r>
                      <a:endParaRPr lang="en-US" sz="900" b="1"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081043526"/>
                  </a:ext>
                </a:extLst>
              </a:tr>
              <a:tr h="179943">
                <a:tc>
                  <a:txBody>
                    <a:bodyPr/>
                    <a:lstStyle/>
                    <a:p>
                      <a:pPr algn="l" fontAlgn="b"/>
                      <a:r>
                        <a:rPr lang="en-US" sz="800" u="none" strike="noStrike">
                          <a:effectLst/>
                        </a:rPr>
                        <a:t>Adobe</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16.02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551309323"/>
                  </a:ext>
                </a:extLst>
              </a:tr>
              <a:tr h="179943">
                <a:tc>
                  <a:txBody>
                    <a:bodyPr/>
                    <a:lstStyle/>
                    <a:p>
                      <a:pPr algn="l" fontAlgn="b"/>
                      <a:r>
                        <a:rPr lang="en-US" sz="800" u="none" strike="noStrike">
                          <a:effectLst/>
                        </a:rPr>
                        <a:t>ADP Payroll Fees</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1,162.90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569.57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153.47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1,986.17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1,118.73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1,039.62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298516463"/>
                  </a:ext>
                </a:extLst>
              </a:tr>
              <a:tr h="179943">
                <a:tc>
                  <a:txBody>
                    <a:bodyPr/>
                    <a:lstStyle/>
                    <a:p>
                      <a:pPr algn="l" fontAlgn="b"/>
                      <a:r>
                        <a:rPr lang="en-US" sz="800" u="none" strike="noStrike">
                          <a:effectLst/>
                        </a:rPr>
                        <a:t>Amazon Marketplace</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607.89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366.25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411.90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16.04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99.29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15.95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47737212"/>
                  </a:ext>
                </a:extLst>
              </a:tr>
              <a:tr h="179943">
                <a:tc>
                  <a:txBody>
                    <a:bodyPr/>
                    <a:lstStyle/>
                    <a:p>
                      <a:pPr algn="l" fontAlgn="b"/>
                      <a:r>
                        <a:rPr lang="en-US" sz="800" u="none" strike="noStrike">
                          <a:effectLst/>
                        </a:rPr>
                        <a:t>APBA</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50.00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051772049"/>
                  </a:ext>
                </a:extLst>
              </a:tr>
              <a:tr h="179943">
                <a:tc>
                  <a:txBody>
                    <a:bodyPr/>
                    <a:lstStyle/>
                    <a:p>
                      <a:pPr algn="l" fontAlgn="b"/>
                      <a:r>
                        <a:rPr lang="en-US" sz="800" u="none" strike="noStrike">
                          <a:effectLst/>
                        </a:rPr>
                        <a:t>Best Buy</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1,558.33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909.67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124.23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406.59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328.85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119.06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145.44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902808119"/>
                  </a:ext>
                </a:extLst>
              </a:tr>
              <a:tr h="179943">
                <a:tc>
                  <a:txBody>
                    <a:bodyPr/>
                    <a:lstStyle/>
                    <a:p>
                      <a:pPr algn="l" fontAlgn="b"/>
                      <a:r>
                        <a:rPr lang="en-US" sz="800" u="none" strike="noStrike" dirty="0">
                          <a:effectLst/>
                        </a:rPr>
                        <a:t>Chatterbox Marketing</a:t>
                      </a:r>
                      <a:endParaRPr lang="en-US" sz="800" b="1" i="0" u="none" strike="noStrike" dirty="0">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400.00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550.00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250.00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950.00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600.00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710830103"/>
                  </a:ext>
                </a:extLst>
              </a:tr>
              <a:tr h="179943">
                <a:tc>
                  <a:txBody>
                    <a:bodyPr/>
                    <a:lstStyle/>
                    <a:p>
                      <a:pPr algn="l" fontAlgn="b"/>
                      <a:r>
                        <a:rPr lang="en-US" sz="800" u="none" strike="noStrike">
                          <a:effectLst/>
                        </a:rPr>
                        <a:t>Dropbox</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10.55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436063864"/>
                  </a:ext>
                </a:extLst>
              </a:tr>
              <a:tr h="179943">
                <a:tc>
                  <a:txBody>
                    <a:bodyPr/>
                    <a:lstStyle/>
                    <a:p>
                      <a:pPr algn="l" fontAlgn="b"/>
                      <a:r>
                        <a:rPr lang="en-US" sz="800" u="none" strike="noStrike">
                          <a:effectLst/>
                        </a:rPr>
                        <a:t>Egnyte</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1,980.00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990.00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119891397"/>
                  </a:ext>
                </a:extLst>
              </a:tr>
              <a:tr h="179943">
                <a:tc>
                  <a:txBody>
                    <a:bodyPr/>
                    <a:lstStyle/>
                    <a:p>
                      <a:pPr algn="l" fontAlgn="b"/>
                      <a:r>
                        <a:rPr lang="en-US" sz="800" u="none" strike="noStrike">
                          <a:effectLst/>
                        </a:rPr>
                        <a:t>Health Equity</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1,790.00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470.00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235.00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370.00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730.00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1903689581"/>
                  </a:ext>
                </a:extLst>
              </a:tr>
              <a:tr h="179943">
                <a:tc>
                  <a:txBody>
                    <a:bodyPr/>
                    <a:lstStyle/>
                    <a:p>
                      <a:pPr algn="l" fontAlgn="b"/>
                      <a:r>
                        <a:rPr lang="en-US" sz="800" u="none" strike="noStrike">
                          <a:effectLst/>
                        </a:rPr>
                        <a:t>PMS Software</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1,552.16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1,547.00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4112601874"/>
                  </a:ext>
                </a:extLst>
              </a:tr>
              <a:tr h="179943">
                <a:tc>
                  <a:txBody>
                    <a:bodyPr/>
                    <a:lstStyle/>
                    <a:p>
                      <a:pPr algn="l" fontAlgn="b"/>
                      <a:r>
                        <a:rPr lang="en-US" sz="800" u="none" strike="noStrike">
                          <a:effectLst/>
                        </a:rPr>
                        <a:t>Microsoft</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1,480.31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1,497.41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1,486.96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1,486.96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1,486.97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1,333.03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1,282.86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1,122.86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4065921165"/>
                  </a:ext>
                </a:extLst>
              </a:tr>
              <a:tr h="179943">
                <a:tc>
                  <a:txBody>
                    <a:bodyPr/>
                    <a:lstStyle/>
                    <a:p>
                      <a:pPr algn="l" fontAlgn="b"/>
                      <a:r>
                        <a:rPr lang="en-US" sz="800" u="none" strike="noStrike">
                          <a:effectLst/>
                        </a:rPr>
                        <a:t>Norton</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17.72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352.70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3.07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4.26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108.94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492.07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314235163"/>
                  </a:ext>
                </a:extLst>
              </a:tr>
              <a:tr h="179943">
                <a:tc>
                  <a:txBody>
                    <a:bodyPr/>
                    <a:lstStyle/>
                    <a:p>
                      <a:pPr algn="l" fontAlgn="b"/>
                      <a:r>
                        <a:rPr lang="en-US" sz="800" u="none" strike="noStrike">
                          <a:effectLst/>
                        </a:rPr>
                        <a:t>RingCentral</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98.60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98.70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98.70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98.20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98.03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98.03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98.43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98.43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4287337305"/>
                  </a:ext>
                </a:extLst>
              </a:tr>
              <a:tr h="179943">
                <a:tc>
                  <a:txBody>
                    <a:bodyPr/>
                    <a:lstStyle/>
                    <a:p>
                      <a:pPr algn="l" fontAlgn="b"/>
                      <a:r>
                        <a:rPr lang="en-US" sz="800" u="none" strike="noStrike">
                          <a:effectLst/>
                        </a:rPr>
                        <a:t>The Hartford</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80.28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72.64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72.64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72.64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72.64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72.64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139.22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71.22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14286240"/>
                  </a:ext>
                </a:extLst>
              </a:tr>
              <a:tr h="179943">
                <a:tc>
                  <a:txBody>
                    <a:bodyPr/>
                    <a:lstStyle/>
                    <a:p>
                      <a:pPr algn="l" fontAlgn="b"/>
                      <a:r>
                        <a:rPr lang="en-US" sz="800" u="none" strike="noStrike">
                          <a:effectLst/>
                        </a:rPr>
                        <a:t>UPS</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103.69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192.63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130.62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79.04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8.51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168.11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157.70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1608115428"/>
                  </a:ext>
                </a:extLst>
              </a:tr>
              <a:tr h="179943">
                <a:tc>
                  <a:txBody>
                    <a:bodyPr/>
                    <a:lstStyle/>
                    <a:p>
                      <a:pPr algn="l" fontAlgn="b"/>
                      <a:r>
                        <a:rPr lang="en-US" sz="800" u="none" strike="noStrike">
                          <a:effectLst/>
                        </a:rPr>
                        <a:t>Verizon</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1,303.92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377.40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808.09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1,096.30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820.16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830.12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381.56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703.10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3938187227"/>
                  </a:ext>
                </a:extLst>
              </a:tr>
              <a:tr h="179943">
                <a:tc>
                  <a:txBody>
                    <a:bodyPr/>
                    <a:lstStyle/>
                    <a:p>
                      <a:pPr algn="l" fontAlgn="b"/>
                      <a:r>
                        <a:rPr lang="en-US" sz="800" u="none" strike="noStrike">
                          <a:effectLst/>
                        </a:rPr>
                        <a:t>Web Creations</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400.00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832.00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432.00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432.00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432.00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432.00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432.00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979160427"/>
                  </a:ext>
                </a:extLst>
              </a:tr>
              <a:tr h="179943">
                <a:tc>
                  <a:txBody>
                    <a:bodyPr/>
                    <a:lstStyle/>
                    <a:p>
                      <a:pPr algn="l" fontAlgn="b"/>
                      <a:r>
                        <a:rPr lang="en-US" sz="800" u="none" strike="noStrike">
                          <a:effectLst/>
                        </a:rPr>
                        <a:t>ZENDESK</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299.62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315.18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326.85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326.85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516842925"/>
                  </a:ext>
                </a:extLst>
              </a:tr>
              <a:tr h="179943">
                <a:tc>
                  <a:txBody>
                    <a:bodyPr/>
                    <a:lstStyle/>
                    <a:p>
                      <a:pPr algn="l" fontAlgn="b"/>
                      <a:r>
                        <a:rPr lang="en-US" sz="800" u="none" strike="noStrike">
                          <a:effectLst/>
                        </a:rPr>
                        <a:t>ZOOM</a:t>
                      </a:r>
                      <a:endParaRPr lang="en-US" sz="800" b="1"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314.76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dirty="0">
                          <a:effectLst/>
                        </a:rPr>
                        <a:t>314.76  </a:t>
                      </a:r>
                      <a:endParaRPr lang="en-US" sz="800" b="0" i="0" u="none" strike="noStrike" dirty="0">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314.76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366.36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368.14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r" fontAlgn="b"/>
                      <a:r>
                        <a:rPr lang="en-US" sz="800" u="none" strike="noStrike">
                          <a:effectLst/>
                        </a:rPr>
                        <a:t>368.14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a:effectLst/>
                        </a:rPr>
                        <a:t> </a:t>
                      </a:r>
                      <a:endParaRPr lang="en-US" sz="800" b="0" i="0" u="none" strike="noStrike">
                        <a:solidFill>
                          <a:srgbClr val="000000"/>
                        </a:solidFill>
                        <a:effectLst/>
                        <a:latin typeface="Arial" panose="020B0604020202020204" pitchFamily="34" charset="0"/>
                      </a:endParaRPr>
                    </a:p>
                  </a:txBody>
                  <a:tcPr marL="7498" marR="7498" marT="7498" marB="0" anchor="b"/>
                </a:tc>
                <a:tc>
                  <a:txBody>
                    <a:bodyPr/>
                    <a:lstStyle/>
                    <a:p>
                      <a:pPr algn="l" fontAlgn="b"/>
                      <a:r>
                        <a:rPr lang="en-US" sz="800" u="none" strike="noStrike" dirty="0">
                          <a:effectLst/>
                        </a:rPr>
                        <a:t> </a:t>
                      </a:r>
                      <a:endParaRPr lang="en-US" sz="800" b="0" i="0" u="none" strike="noStrike" dirty="0">
                        <a:solidFill>
                          <a:srgbClr val="000000"/>
                        </a:solidFill>
                        <a:effectLst/>
                        <a:latin typeface="Arial" panose="020B0604020202020204" pitchFamily="34" charset="0"/>
                      </a:endParaRPr>
                    </a:p>
                  </a:txBody>
                  <a:tcPr marL="7498" marR="7498" marT="7498" marB="0" anchor="b"/>
                </a:tc>
                <a:extLst>
                  <a:ext uri="{0D108BD9-81ED-4DB2-BD59-A6C34878D82A}">
                    <a16:rowId xmlns:a16="http://schemas.microsoft.com/office/drawing/2014/main" val="2346834508"/>
                  </a:ext>
                </a:extLst>
              </a:tr>
            </a:tbl>
          </a:graphicData>
        </a:graphic>
      </p:graphicFrame>
    </p:spTree>
    <p:extLst>
      <p:ext uri="{BB962C8B-B14F-4D97-AF65-F5344CB8AC3E}">
        <p14:creationId xmlns:p14="http://schemas.microsoft.com/office/powerpoint/2010/main" val="3605038409"/>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6418" y="2893460"/>
            <a:ext cx="9271591" cy="923330"/>
          </a:xfrm>
          <a:prstGeom prst="rect">
            <a:avLst/>
          </a:prstGeom>
        </p:spPr>
        <p:txBody>
          <a:bodyPr wrap="square">
            <a:spAutoFit/>
          </a:bodyPr>
          <a:lstStyle/>
          <a:p>
            <a:pPr algn="ctr"/>
            <a:r>
              <a:rPr lang="en-US" sz="5400" dirty="0"/>
              <a:t>Billing / Revenue</a:t>
            </a:r>
          </a:p>
        </p:txBody>
      </p:sp>
    </p:spTree>
    <p:extLst>
      <p:ext uri="{BB962C8B-B14F-4D97-AF65-F5344CB8AC3E}">
        <p14:creationId xmlns:p14="http://schemas.microsoft.com/office/powerpoint/2010/main" val="304976163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Revenue for Claims</a:t>
            </a:r>
          </a:p>
        </p:txBody>
      </p:sp>
      <p:sp>
        <p:nvSpPr>
          <p:cNvPr id="3" name="Content Placeholder 2"/>
          <p:cNvSpPr>
            <a:spLocks noGrp="1"/>
          </p:cNvSpPr>
          <p:nvPr>
            <p:ph idx="1"/>
          </p:nvPr>
        </p:nvSpPr>
        <p:spPr>
          <a:xfrm>
            <a:off x="301557" y="2057399"/>
            <a:ext cx="11330666" cy="4703885"/>
          </a:xfrm>
        </p:spPr>
        <p:txBody>
          <a:bodyPr>
            <a:normAutofit/>
          </a:bodyPr>
          <a:lstStyle/>
          <a:p>
            <a:pPr lvl="1"/>
            <a:r>
              <a:rPr lang="en-US" sz="2400" dirty="0"/>
              <a:t>Revenue is equivalent to 100% of Contracted Rate if In Network</a:t>
            </a:r>
          </a:p>
          <a:p>
            <a:pPr lvl="1"/>
            <a:r>
              <a:rPr lang="en-US" sz="2400" dirty="0"/>
              <a:t>Revenue is equivalent to 100% of Billed Rate if Out of Network</a:t>
            </a:r>
          </a:p>
          <a:p>
            <a:pPr lvl="2"/>
            <a:r>
              <a:rPr lang="en-US" sz="2000" dirty="0"/>
              <a:t>Contractual Adjustments are not write offs, they are a “contra” revenue account used to calculate net revenue.</a:t>
            </a:r>
          </a:p>
          <a:p>
            <a:pPr lvl="2">
              <a:lnSpc>
                <a:spcPct val="100000"/>
              </a:lnSpc>
            </a:pPr>
            <a:r>
              <a:rPr lang="en-US" sz="2000" dirty="0"/>
              <a:t>Contractual adjustment is the difference between what the provider charges and what the provider is allowed to collect under the terms of the contract with the payor, who represents the beneficiary (patient). Write-offs refer to monies that are charged by providers for services rendered but that cannot be collected.</a:t>
            </a:r>
          </a:p>
          <a:p>
            <a:endParaRPr lang="en-US" dirty="0"/>
          </a:p>
        </p:txBody>
      </p:sp>
      <p:pic>
        <p:nvPicPr>
          <p:cNvPr id="4" name="Picture 3">
            <a:extLst>
              <a:ext uri="{FF2B5EF4-FFF2-40B4-BE49-F238E27FC236}">
                <a16:creationId xmlns:a16="http://schemas.microsoft.com/office/drawing/2014/main" id="{3D25BE33-644E-4006-B099-F64E5538C21B}"/>
              </a:ext>
            </a:extLst>
          </p:cNvPr>
          <p:cNvPicPr>
            <a:picLocks noChangeAspect="1"/>
          </p:cNvPicPr>
          <p:nvPr/>
        </p:nvPicPr>
        <p:blipFill>
          <a:blip r:embed="rId2"/>
          <a:stretch>
            <a:fillRect/>
          </a:stretch>
        </p:blipFill>
        <p:spPr>
          <a:xfrm>
            <a:off x="559777" y="5120322"/>
            <a:ext cx="11268075" cy="1209675"/>
          </a:xfrm>
          <a:prstGeom prst="rect">
            <a:avLst/>
          </a:prstGeom>
        </p:spPr>
      </p:pic>
    </p:spTree>
    <p:extLst>
      <p:ext uri="{BB962C8B-B14F-4D97-AF65-F5344CB8AC3E}">
        <p14:creationId xmlns:p14="http://schemas.microsoft.com/office/powerpoint/2010/main" val="1919069125"/>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Tracking Revenue in Accounting Software</a:t>
            </a:r>
          </a:p>
        </p:txBody>
      </p:sp>
      <p:sp>
        <p:nvSpPr>
          <p:cNvPr id="3" name="Content Placeholder 2"/>
          <p:cNvSpPr>
            <a:spLocks noGrp="1"/>
          </p:cNvSpPr>
          <p:nvPr>
            <p:ph idx="1"/>
          </p:nvPr>
        </p:nvSpPr>
        <p:spPr>
          <a:xfrm>
            <a:off x="204281" y="2136531"/>
            <a:ext cx="11517549" cy="4653375"/>
          </a:xfrm>
        </p:spPr>
        <p:txBody>
          <a:bodyPr>
            <a:normAutofit fontScale="92500" lnSpcReduction="10000"/>
          </a:bodyPr>
          <a:lstStyle/>
          <a:p>
            <a:r>
              <a:rPr lang="en-US" dirty="0"/>
              <a:t>When using a PMS, there is not a need to track revenue and insurance payments by each date of service.  The PMS can provide the supporting detail needed to tie back to the total revenue and total open accounts receivable at the end of a period.</a:t>
            </a:r>
          </a:p>
          <a:p>
            <a:pPr lvl="1"/>
            <a:r>
              <a:rPr lang="en-US" dirty="0"/>
              <a:t>Option 1 for Insurance Claims:</a:t>
            </a:r>
          </a:p>
          <a:p>
            <a:pPr lvl="2"/>
            <a:r>
              <a:rPr lang="en-US" dirty="0"/>
              <a:t>Set up “Customers” in an Accounting software as Insurance company names</a:t>
            </a:r>
          </a:p>
          <a:p>
            <a:pPr lvl="1"/>
            <a:r>
              <a:rPr lang="en-US" dirty="0"/>
              <a:t>Option 2 for Insurance Claims:</a:t>
            </a:r>
          </a:p>
          <a:p>
            <a:pPr lvl="2"/>
            <a:r>
              <a:rPr lang="en-US" dirty="0"/>
              <a:t>Set up “Customers” as Insurance Services only (all lumped)</a:t>
            </a:r>
          </a:p>
          <a:p>
            <a:pPr lvl="1"/>
            <a:r>
              <a:rPr lang="en-US" dirty="0"/>
              <a:t>Option 1 for Patient Responsibility:</a:t>
            </a:r>
          </a:p>
          <a:p>
            <a:pPr lvl="2"/>
            <a:r>
              <a:rPr lang="en-US" dirty="0"/>
              <a:t>Set up “Customers” in an Accounting software as each client name</a:t>
            </a:r>
          </a:p>
          <a:p>
            <a:pPr lvl="1"/>
            <a:r>
              <a:rPr lang="en-US" dirty="0"/>
              <a:t>Option 2 for Patient Responsibility:</a:t>
            </a:r>
          </a:p>
          <a:p>
            <a:pPr lvl="2"/>
            <a:r>
              <a:rPr lang="en-US" dirty="0"/>
              <a:t>Set up “Customers” as Patient Responsibility only (all lumped)</a:t>
            </a:r>
          </a:p>
          <a:p>
            <a:pPr lvl="1"/>
            <a:r>
              <a:rPr lang="en-US" dirty="0"/>
              <a:t>Option 3 for Patient Responsibility:</a:t>
            </a:r>
          </a:p>
          <a:p>
            <a:pPr lvl="2"/>
            <a:r>
              <a:rPr lang="en-US" dirty="0"/>
              <a:t>Leave balances in either option for Insurance Claims</a:t>
            </a:r>
          </a:p>
          <a:p>
            <a:r>
              <a:rPr lang="en-US" dirty="0"/>
              <a:t>With all options, there is a way to tie back to your PMS total Accounts Receivable at any given time.</a:t>
            </a:r>
          </a:p>
          <a:p>
            <a:pPr lvl="1"/>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3313836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Cycle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7148864"/>
              </p:ext>
            </p:extLst>
          </p:nvPr>
        </p:nvGraphicFramePr>
        <p:xfrm>
          <a:off x="0" y="2122312"/>
          <a:ext cx="11887200" cy="3813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701133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Sales Reports by Customer (Insurance plan)</a:t>
            </a:r>
          </a:p>
        </p:txBody>
      </p:sp>
      <p:sp>
        <p:nvSpPr>
          <p:cNvPr id="3" name="Content Placeholder 2"/>
          <p:cNvSpPr>
            <a:spLocks noGrp="1"/>
          </p:cNvSpPr>
          <p:nvPr>
            <p:ph idx="1"/>
          </p:nvPr>
        </p:nvSpPr>
        <p:spPr>
          <a:xfrm>
            <a:off x="204281" y="2136531"/>
            <a:ext cx="11517549" cy="4653375"/>
          </a:xfrm>
        </p:spPr>
        <p:txBody>
          <a:bodyPr>
            <a:normAutofit/>
          </a:bodyPr>
          <a:lstStyle/>
          <a:p>
            <a:pPr lvl="1"/>
            <a:endParaRPr lang="en-US" dirty="0"/>
          </a:p>
          <a:p>
            <a:pPr lvl="1"/>
            <a:endParaRPr lang="en-US" dirty="0"/>
          </a:p>
          <a:p>
            <a:endParaRPr lang="en-US" dirty="0"/>
          </a:p>
          <a:p>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1CA0549E-D0A9-4546-8370-9F826E72F028}"/>
              </a:ext>
            </a:extLst>
          </p:cNvPr>
          <p:cNvGraphicFramePr>
            <a:graphicFrameLocks noGrp="1"/>
          </p:cNvGraphicFramePr>
          <p:nvPr>
            <p:extLst>
              <p:ext uri="{D42A27DB-BD31-4B8C-83A1-F6EECF244321}">
                <p14:modId xmlns:p14="http://schemas.microsoft.com/office/powerpoint/2010/main" val="4243968199"/>
              </p:ext>
            </p:extLst>
          </p:nvPr>
        </p:nvGraphicFramePr>
        <p:xfrm>
          <a:off x="5487251" y="2266545"/>
          <a:ext cx="6230503" cy="4270443"/>
        </p:xfrm>
        <a:graphic>
          <a:graphicData uri="http://schemas.openxmlformats.org/drawingml/2006/table">
            <a:tbl>
              <a:tblPr>
                <a:tableStyleId>{5C22544A-7EE6-4342-B048-85BDC9FD1C3A}</a:tableStyleId>
              </a:tblPr>
              <a:tblGrid>
                <a:gridCol w="741463">
                  <a:extLst>
                    <a:ext uri="{9D8B030D-6E8A-4147-A177-3AD203B41FA5}">
                      <a16:colId xmlns:a16="http://schemas.microsoft.com/office/drawing/2014/main" val="3663746679"/>
                    </a:ext>
                  </a:extLst>
                </a:gridCol>
                <a:gridCol w="686130">
                  <a:extLst>
                    <a:ext uri="{9D8B030D-6E8A-4147-A177-3AD203B41FA5}">
                      <a16:colId xmlns:a16="http://schemas.microsoft.com/office/drawing/2014/main" val="2234842359"/>
                    </a:ext>
                  </a:extLst>
                </a:gridCol>
                <a:gridCol w="686130">
                  <a:extLst>
                    <a:ext uri="{9D8B030D-6E8A-4147-A177-3AD203B41FA5}">
                      <a16:colId xmlns:a16="http://schemas.microsoft.com/office/drawing/2014/main" val="1492569498"/>
                    </a:ext>
                  </a:extLst>
                </a:gridCol>
                <a:gridCol w="686130">
                  <a:extLst>
                    <a:ext uri="{9D8B030D-6E8A-4147-A177-3AD203B41FA5}">
                      <a16:colId xmlns:a16="http://schemas.microsoft.com/office/drawing/2014/main" val="3161673636"/>
                    </a:ext>
                  </a:extLst>
                </a:gridCol>
                <a:gridCol w="686130">
                  <a:extLst>
                    <a:ext uri="{9D8B030D-6E8A-4147-A177-3AD203B41FA5}">
                      <a16:colId xmlns:a16="http://schemas.microsoft.com/office/drawing/2014/main" val="3116683393"/>
                    </a:ext>
                  </a:extLst>
                </a:gridCol>
                <a:gridCol w="686130">
                  <a:extLst>
                    <a:ext uri="{9D8B030D-6E8A-4147-A177-3AD203B41FA5}">
                      <a16:colId xmlns:a16="http://schemas.microsoft.com/office/drawing/2014/main" val="2449708461"/>
                    </a:ext>
                  </a:extLst>
                </a:gridCol>
                <a:gridCol w="686130">
                  <a:extLst>
                    <a:ext uri="{9D8B030D-6E8A-4147-A177-3AD203B41FA5}">
                      <a16:colId xmlns:a16="http://schemas.microsoft.com/office/drawing/2014/main" val="4087774882"/>
                    </a:ext>
                  </a:extLst>
                </a:gridCol>
                <a:gridCol w="686130">
                  <a:extLst>
                    <a:ext uri="{9D8B030D-6E8A-4147-A177-3AD203B41FA5}">
                      <a16:colId xmlns:a16="http://schemas.microsoft.com/office/drawing/2014/main" val="87710689"/>
                    </a:ext>
                  </a:extLst>
                </a:gridCol>
                <a:gridCol w="686130">
                  <a:extLst>
                    <a:ext uri="{9D8B030D-6E8A-4147-A177-3AD203B41FA5}">
                      <a16:colId xmlns:a16="http://schemas.microsoft.com/office/drawing/2014/main" val="2836169135"/>
                    </a:ext>
                  </a:extLst>
                </a:gridCol>
              </a:tblGrid>
              <a:tr h="449106">
                <a:tc gridSpan="9">
                  <a:txBody>
                    <a:bodyPr/>
                    <a:lstStyle/>
                    <a:p>
                      <a:pPr algn="ctr" fontAlgn="b"/>
                      <a:r>
                        <a:rPr lang="en-US" sz="1200" u="none" strike="noStrike">
                          <a:effectLst/>
                        </a:rPr>
                        <a:t>Sales by Customer Summary - Accrual Basis Accounting recorded by Date of Service</a:t>
                      </a:r>
                      <a:endParaRPr lang="en-US" sz="1200" b="1" i="0" u="none" strike="noStrike">
                        <a:solidFill>
                          <a:srgbClr val="000000"/>
                        </a:solidFill>
                        <a:effectLst/>
                        <a:latin typeface="Arial" panose="020B0604020202020204" pitchFamily="34" charset="0"/>
                      </a:endParaRPr>
                    </a:p>
                  </a:txBody>
                  <a:tcPr marL="6640" marR="6640" marT="664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5938699"/>
                  </a:ext>
                </a:extLst>
              </a:tr>
              <a:tr h="189097">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extLst>
                  <a:ext uri="{0D108BD9-81ED-4DB2-BD59-A6C34878D82A}">
                    <a16:rowId xmlns:a16="http://schemas.microsoft.com/office/drawing/2014/main" val="3714211777"/>
                  </a:ext>
                </a:extLst>
              </a:tr>
              <a:tr h="189097">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ctr" fontAlgn="b"/>
                      <a:r>
                        <a:rPr lang="en-US" sz="800" u="none" strike="noStrike">
                          <a:effectLst/>
                        </a:rPr>
                        <a:t>Jan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Feb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Mar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dirty="0">
                          <a:effectLst/>
                        </a:rPr>
                        <a:t>Apr 2018</a:t>
                      </a:r>
                      <a:endParaRPr lang="en-US" sz="800" b="1" i="0" u="none" strike="noStrike" dirty="0">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May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Jun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Jul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Aug 2018</a:t>
                      </a:r>
                      <a:endParaRPr lang="en-US" sz="800" b="1"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933448886"/>
                  </a:ext>
                </a:extLst>
              </a:tr>
              <a:tr h="189097">
                <a:tc>
                  <a:txBody>
                    <a:bodyPr/>
                    <a:lstStyle/>
                    <a:p>
                      <a:pPr algn="l" fontAlgn="b"/>
                      <a:r>
                        <a:rPr lang="en-US" sz="700" u="none" strike="noStrike">
                          <a:effectLst/>
                        </a:rPr>
                        <a:t>Aetna</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968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2,197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1,479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1,109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1,715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2,729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1,944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1,219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12756008"/>
                  </a:ext>
                </a:extLst>
              </a:tr>
              <a:tr h="189097">
                <a:tc>
                  <a:txBody>
                    <a:bodyPr/>
                    <a:lstStyle/>
                    <a:p>
                      <a:pPr algn="l" fontAlgn="b"/>
                      <a:r>
                        <a:rPr lang="en-US" sz="700" u="none" strike="noStrike">
                          <a:effectLst/>
                        </a:rPr>
                        <a:t>Cigna</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4,578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2,366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4,399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5,190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6,245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4,979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6,017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4,575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2305106187"/>
                  </a:ext>
                </a:extLst>
              </a:tr>
              <a:tr h="189097">
                <a:tc>
                  <a:txBody>
                    <a:bodyPr/>
                    <a:lstStyle/>
                    <a:p>
                      <a:pPr algn="l" fontAlgn="b"/>
                      <a:r>
                        <a:rPr lang="en-US" sz="700" u="none" strike="noStrike">
                          <a:effectLst/>
                        </a:rPr>
                        <a:t>UMR</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3,026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3,588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3,964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2,540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1535258290"/>
                  </a:ext>
                </a:extLst>
              </a:tr>
              <a:tr h="189097">
                <a:tc>
                  <a:txBody>
                    <a:bodyPr/>
                    <a:lstStyle/>
                    <a:p>
                      <a:pPr algn="l" fontAlgn="b"/>
                      <a:r>
                        <a:rPr lang="en-US" sz="700" u="none" strike="noStrike">
                          <a:effectLst/>
                        </a:rPr>
                        <a:t>Magellan</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1,947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1,575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1,360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2,690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3,636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1,864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3,974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3,127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121555391"/>
                  </a:ext>
                </a:extLst>
              </a:tr>
              <a:tr h="189097">
                <a:tc>
                  <a:txBody>
                    <a:bodyPr/>
                    <a:lstStyle/>
                    <a:p>
                      <a:pPr algn="l" fontAlgn="b"/>
                      <a:r>
                        <a:rPr lang="en-US" sz="700" u="none" strike="noStrike">
                          <a:effectLst/>
                        </a:rPr>
                        <a:t>Tricare</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6,304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2,590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1,445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1,271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1,404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804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500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497226041"/>
                  </a:ext>
                </a:extLst>
              </a:tr>
              <a:tr h="189097">
                <a:tc>
                  <a:txBody>
                    <a:bodyPr/>
                    <a:lstStyle/>
                    <a:p>
                      <a:pPr algn="l" fontAlgn="b"/>
                      <a:r>
                        <a:rPr lang="en-US" sz="700" u="none" strike="noStrike">
                          <a:effectLst/>
                        </a:rPr>
                        <a:t>BCBS</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25,023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30,937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31,451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23,308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28,459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39,486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27,958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41,106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1967125059"/>
                  </a:ext>
                </a:extLst>
              </a:tr>
              <a:tr h="189097">
                <a:tc>
                  <a:txBody>
                    <a:bodyPr/>
                    <a:lstStyle/>
                    <a:p>
                      <a:pPr algn="l" fontAlgn="b"/>
                      <a:r>
                        <a:rPr lang="en-US" sz="700" u="none" strike="noStrike">
                          <a:effectLst/>
                        </a:rPr>
                        <a:t>United</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23,878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19,322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17,430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19,310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21,028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17,390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14,932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31,466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415742168"/>
                  </a:ext>
                </a:extLst>
              </a:tr>
              <a:tr h="189097">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extLst>
                  <a:ext uri="{0D108BD9-81ED-4DB2-BD59-A6C34878D82A}">
                    <a16:rowId xmlns:a16="http://schemas.microsoft.com/office/drawing/2014/main" val="1914527348"/>
                  </a:ext>
                </a:extLst>
              </a:tr>
              <a:tr h="228494">
                <a:tc gridSpan="9">
                  <a:txBody>
                    <a:bodyPr/>
                    <a:lstStyle/>
                    <a:p>
                      <a:pPr algn="ctr" fontAlgn="b"/>
                      <a:r>
                        <a:rPr lang="en-US" sz="1200" u="none" strike="noStrike">
                          <a:effectLst/>
                        </a:rPr>
                        <a:t>Sales by Customer Summary - Cash Basis Accounting recorded by Payment Date</a:t>
                      </a:r>
                      <a:endParaRPr lang="en-US" sz="1200" b="1" i="0" u="none" strike="noStrike">
                        <a:solidFill>
                          <a:srgbClr val="000000"/>
                        </a:solidFill>
                        <a:effectLst/>
                        <a:latin typeface="Arial" panose="020B0604020202020204" pitchFamily="34" charset="0"/>
                      </a:endParaRPr>
                    </a:p>
                  </a:txBody>
                  <a:tcPr marL="6640" marR="6640" marT="664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7842235"/>
                  </a:ext>
                </a:extLst>
              </a:tr>
              <a:tr h="189097">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extLst>
                  <a:ext uri="{0D108BD9-81ED-4DB2-BD59-A6C34878D82A}">
                    <a16:rowId xmlns:a16="http://schemas.microsoft.com/office/drawing/2014/main" val="1975013344"/>
                  </a:ext>
                </a:extLst>
              </a:tr>
              <a:tr h="189097">
                <a:tc>
                  <a:txBody>
                    <a:bodyPr/>
                    <a:lstStyle/>
                    <a:p>
                      <a:pPr algn="l" fontAlgn="b"/>
                      <a:endParaRPr lang="en-US" sz="1000" b="0" i="0" u="none" strike="noStrike">
                        <a:solidFill>
                          <a:srgbClr val="000000"/>
                        </a:solidFill>
                        <a:effectLst/>
                        <a:latin typeface="Calibri" panose="020F0502020204030204" pitchFamily="34" charset="0"/>
                      </a:endParaRPr>
                    </a:p>
                  </a:txBody>
                  <a:tcPr marL="6640" marR="6640" marT="6640" marB="0" anchor="b"/>
                </a:tc>
                <a:tc>
                  <a:txBody>
                    <a:bodyPr/>
                    <a:lstStyle/>
                    <a:p>
                      <a:pPr algn="ctr" fontAlgn="b"/>
                      <a:r>
                        <a:rPr lang="en-US" sz="800" u="none" strike="noStrike">
                          <a:effectLst/>
                        </a:rPr>
                        <a:t>Jan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Feb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Mar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Apr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May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Jun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Jul 2018</a:t>
                      </a:r>
                      <a:endParaRPr lang="en-US" sz="800" b="1" i="0" u="none" strike="noStrike">
                        <a:solidFill>
                          <a:srgbClr val="000000"/>
                        </a:solidFill>
                        <a:effectLst/>
                        <a:latin typeface="Arial" panose="020B0604020202020204" pitchFamily="34" charset="0"/>
                      </a:endParaRPr>
                    </a:p>
                  </a:txBody>
                  <a:tcPr marL="6640" marR="6640" marT="6640" marB="0" anchor="b"/>
                </a:tc>
                <a:tc>
                  <a:txBody>
                    <a:bodyPr/>
                    <a:lstStyle/>
                    <a:p>
                      <a:pPr algn="ctr" fontAlgn="b"/>
                      <a:r>
                        <a:rPr lang="en-US" sz="800" u="none" strike="noStrike">
                          <a:effectLst/>
                        </a:rPr>
                        <a:t>Aug 2018</a:t>
                      </a:r>
                      <a:endParaRPr lang="en-US" sz="800" b="1"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1836137449"/>
                  </a:ext>
                </a:extLst>
              </a:tr>
              <a:tr h="189097">
                <a:tc>
                  <a:txBody>
                    <a:bodyPr/>
                    <a:lstStyle/>
                    <a:p>
                      <a:pPr algn="l" fontAlgn="b"/>
                      <a:r>
                        <a:rPr lang="en-US" sz="700" u="none" strike="noStrike">
                          <a:effectLst/>
                        </a:rPr>
                        <a:t>Aetna</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1,050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1,000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874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2,754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17,303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10,520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9,000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944942301"/>
                  </a:ext>
                </a:extLst>
              </a:tr>
              <a:tr h="189097">
                <a:tc>
                  <a:txBody>
                    <a:bodyPr/>
                    <a:lstStyle/>
                    <a:p>
                      <a:pPr algn="l" fontAlgn="b"/>
                      <a:r>
                        <a:rPr lang="en-US" sz="700" u="none" strike="noStrike">
                          <a:effectLst/>
                        </a:rPr>
                        <a:t>Cigna</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4,775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7,588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8,099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4,588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4,380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3,566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6,080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2346705479"/>
                  </a:ext>
                </a:extLst>
              </a:tr>
              <a:tr h="189097">
                <a:tc>
                  <a:txBody>
                    <a:bodyPr/>
                    <a:lstStyle/>
                    <a:p>
                      <a:pPr algn="l" fontAlgn="b"/>
                      <a:r>
                        <a:rPr lang="en-US" sz="700" u="none" strike="noStrike">
                          <a:effectLst/>
                        </a:rPr>
                        <a:t>UMR</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1,424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1,115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454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1,220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1,556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l" fontAlgn="b"/>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500305811"/>
                  </a:ext>
                </a:extLst>
              </a:tr>
              <a:tr h="189097">
                <a:tc>
                  <a:txBody>
                    <a:bodyPr/>
                    <a:lstStyle/>
                    <a:p>
                      <a:pPr algn="l" fontAlgn="b"/>
                      <a:r>
                        <a:rPr lang="en-US" sz="700" u="none" strike="noStrike">
                          <a:effectLst/>
                        </a:rPr>
                        <a:t>Magellan</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2,545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3,456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3,083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3,476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2,939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4,728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9,007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2312266145"/>
                  </a:ext>
                </a:extLst>
              </a:tr>
              <a:tr h="189097">
                <a:tc>
                  <a:txBody>
                    <a:bodyPr/>
                    <a:lstStyle/>
                    <a:p>
                      <a:pPr algn="l" fontAlgn="b"/>
                      <a:r>
                        <a:rPr lang="en-US" sz="700" u="none" strike="noStrike">
                          <a:effectLst/>
                        </a:rPr>
                        <a:t>Tricare</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9,194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10,378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9,310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9,845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12,927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8,113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8,373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17,277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639558859"/>
                  </a:ext>
                </a:extLst>
              </a:tr>
              <a:tr h="189097">
                <a:tc>
                  <a:txBody>
                    <a:bodyPr/>
                    <a:lstStyle/>
                    <a:p>
                      <a:pPr algn="l" fontAlgn="b"/>
                      <a:r>
                        <a:rPr lang="en-US" sz="700" u="none" strike="noStrike">
                          <a:effectLst/>
                        </a:rPr>
                        <a:t>BCBS</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1,271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1,639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1,173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1,358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2,172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2,654  </a:t>
                      </a:r>
                      <a:endParaRPr lang="en-US" sz="700" b="0" i="0" u="none" strike="noStrike">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3876357483"/>
                  </a:ext>
                </a:extLst>
              </a:tr>
              <a:tr h="189097">
                <a:tc>
                  <a:txBody>
                    <a:bodyPr/>
                    <a:lstStyle/>
                    <a:p>
                      <a:pPr algn="l" fontAlgn="b"/>
                      <a:r>
                        <a:rPr lang="en-US" sz="700" u="none" strike="noStrike">
                          <a:effectLst/>
                        </a:rPr>
                        <a:t>United</a:t>
                      </a:r>
                      <a:endParaRPr lang="en-US" sz="700" b="1"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3,070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2,883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500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3,437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4,419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4,379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a:effectLst/>
                        </a:rPr>
                        <a:t>3,004  </a:t>
                      </a:r>
                      <a:endParaRPr lang="en-US" sz="700" b="0" i="0" u="none" strike="noStrike">
                        <a:solidFill>
                          <a:srgbClr val="000000"/>
                        </a:solidFill>
                        <a:effectLst/>
                        <a:latin typeface="Arial" panose="020B0604020202020204" pitchFamily="34" charset="0"/>
                      </a:endParaRPr>
                    </a:p>
                  </a:txBody>
                  <a:tcPr marL="6640" marR="6640" marT="6640" marB="0" anchor="b"/>
                </a:tc>
                <a:tc>
                  <a:txBody>
                    <a:bodyPr/>
                    <a:lstStyle/>
                    <a:p>
                      <a:pPr algn="r" fontAlgn="b"/>
                      <a:r>
                        <a:rPr lang="en-US" sz="700" u="none" strike="noStrike" dirty="0">
                          <a:effectLst/>
                        </a:rPr>
                        <a:t>5,931  </a:t>
                      </a:r>
                      <a:endParaRPr lang="en-US" sz="700" b="0" i="0" u="none" strike="noStrike" dirty="0">
                        <a:solidFill>
                          <a:srgbClr val="000000"/>
                        </a:solidFill>
                        <a:effectLst/>
                        <a:latin typeface="Arial" panose="020B0604020202020204" pitchFamily="34" charset="0"/>
                      </a:endParaRPr>
                    </a:p>
                  </a:txBody>
                  <a:tcPr marL="6640" marR="6640" marT="6640" marB="0" anchor="b"/>
                </a:tc>
                <a:extLst>
                  <a:ext uri="{0D108BD9-81ED-4DB2-BD59-A6C34878D82A}">
                    <a16:rowId xmlns:a16="http://schemas.microsoft.com/office/drawing/2014/main" val="2743903166"/>
                  </a:ext>
                </a:extLst>
              </a:tr>
            </a:tbl>
          </a:graphicData>
        </a:graphic>
      </p:graphicFrame>
      <p:sp>
        <p:nvSpPr>
          <p:cNvPr id="5" name="TextBox 4">
            <a:extLst>
              <a:ext uri="{FF2B5EF4-FFF2-40B4-BE49-F238E27FC236}">
                <a16:creationId xmlns:a16="http://schemas.microsoft.com/office/drawing/2014/main" id="{FB97CE39-4FD7-4C86-96F2-7C24B6622457}"/>
              </a:ext>
            </a:extLst>
          </p:cNvPr>
          <p:cNvSpPr txBox="1"/>
          <p:nvPr/>
        </p:nvSpPr>
        <p:spPr>
          <a:xfrm>
            <a:off x="307209" y="2266545"/>
            <a:ext cx="4970834" cy="4247317"/>
          </a:xfrm>
          <a:prstGeom prst="rect">
            <a:avLst/>
          </a:prstGeom>
          <a:noFill/>
        </p:spPr>
        <p:txBody>
          <a:bodyPr wrap="square" rtlCol="0">
            <a:spAutoFit/>
          </a:bodyPr>
          <a:lstStyle/>
          <a:p>
            <a:pPr marL="285750" indent="-285750">
              <a:buFont typeface="Arial" panose="020B0604020202020204" pitchFamily="34" charset="0"/>
              <a:buChar char="•"/>
            </a:pPr>
            <a:r>
              <a:rPr lang="en-US" dirty="0"/>
              <a:t>Accounting Software may label Revenue sources as Customers and label revenue as Sales.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When recording revenue (sales) with accrual basis, monthly sales are equivalent to date of service and recorded in each calendar month.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When recording revenue (sales) with cash basis, monthly sales are equivalent to collection results in each calendar month.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Talk to your Bookkeeper or Tax Accountant about the best choice for your practice.</a:t>
            </a:r>
          </a:p>
        </p:txBody>
      </p:sp>
    </p:spTree>
    <p:extLst>
      <p:ext uri="{BB962C8B-B14F-4D97-AF65-F5344CB8AC3E}">
        <p14:creationId xmlns:p14="http://schemas.microsoft.com/office/powerpoint/2010/main" val="289202183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Sales Reports by Service</a:t>
            </a:r>
          </a:p>
        </p:txBody>
      </p:sp>
      <p:sp>
        <p:nvSpPr>
          <p:cNvPr id="3" name="Content Placeholder 2"/>
          <p:cNvSpPr>
            <a:spLocks noGrp="1"/>
          </p:cNvSpPr>
          <p:nvPr>
            <p:ph idx="1"/>
          </p:nvPr>
        </p:nvSpPr>
        <p:spPr>
          <a:xfrm>
            <a:off x="204282" y="2136531"/>
            <a:ext cx="10243224" cy="4653375"/>
          </a:xfrm>
        </p:spPr>
        <p:txBody>
          <a:bodyPr>
            <a:normAutofit/>
          </a:bodyPr>
          <a:lstStyle/>
          <a:p>
            <a:r>
              <a:rPr lang="en-US" dirty="0"/>
              <a:t>In addition to setting up Customers (Insurance plans), you can also set up Service Types to track details by provider type if your PMS does not give you that level of detail or if you prefer to have it in your Accounting reports.</a:t>
            </a:r>
          </a:p>
          <a:p>
            <a:r>
              <a:rPr lang="en-US" dirty="0"/>
              <a:t>This will give you a glance at the % of revenue by each provider type in your business.</a:t>
            </a:r>
          </a:p>
          <a:p>
            <a:pPr lvl="1"/>
            <a:endParaRPr lang="en-US" dirty="0"/>
          </a:p>
          <a:p>
            <a:pPr lvl="1"/>
            <a:endParaRPr lang="en-US" dirty="0"/>
          </a:p>
          <a:p>
            <a:endParaRPr lang="en-US" dirty="0"/>
          </a:p>
          <a:p>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B5ED1C53-EA18-4816-B4BF-77FA744163EA}"/>
              </a:ext>
            </a:extLst>
          </p:cNvPr>
          <p:cNvGraphicFramePr>
            <a:graphicFrameLocks noGrp="1"/>
          </p:cNvGraphicFramePr>
          <p:nvPr>
            <p:extLst>
              <p:ext uri="{D42A27DB-BD31-4B8C-83A1-F6EECF244321}">
                <p14:modId xmlns:p14="http://schemas.microsoft.com/office/powerpoint/2010/main" val="1293987272"/>
              </p:ext>
            </p:extLst>
          </p:nvPr>
        </p:nvGraphicFramePr>
        <p:xfrm>
          <a:off x="2445601" y="4612725"/>
          <a:ext cx="6083300" cy="1264920"/>
        </p:xfrm>
        <a:graphic>
          <a:graphicData uri="http://schemas.openxmlformats.org/drawingml/2006/table">
            <a:tbl>
              <a:tblPr>
                <a:tableStyleId>{5C22544A-7EE6-4342-B048-85BDC9FD1C3A}</a:tableStyleId>
              </a:tblPr>
              <a:tblGrid>
                <a:gridCol w="749300">
                  <a:extLst>
                    <a:ext uri="{9D8B030D-6E8A-4147-A177-3AD203B41FA5}">
                      <a16:colId xmlns:a16="http://schemas.microsoft.com/office/drawing/2014/main" val="2530043347"/>
                    </a:ext>
                  </a:extLst>
                </a:gridCol>
                <a:gridCol w="533400">
                  <a:extLst>
                    <a:ext uri="{9D8B030D-6E8A-4147-A177-3AD203B41FA5}">
                      <a16:colId xmlns:a16="http://schemas.microsoft.com/office/drawing/2014/main" val="1106724510"/>
                    </a:ext>
                  </a:extLst>
                </a:gridCol>
                <a:gridCol w="533400">
                  <a:extLst>
                    <a:ext uri="{9D8B030D-6E8A-4147-A177-3AD203B41FA5}">
                      <a16:colId xmlns:a16="http://schemas.microsoft.com/office/drawing/2014/main" val="623039980"/>
                    </a:ext>
                  </a:extLst>
                </a:gridCol>
                <a:gridCol w="533400">
                  <a:extLst>
                    <a:ext uri="{9D8B030D-6E8A-4147-A177-3AD203B41FA5}">
                      <a16:colId xmlns:a16="http://schemas.microsoft.com/office/drawing/2014/main" val="272018256"/>
                    </a:ext>
                  </a:extLst>
                </a:gridCol>
                <a:gridCol w="533400">
                  <a:extLst>
                    <a:ext uri="{9D8B030D-6E8A-4147-A177-3AD203B41FA5}">
                      <a16:colId xmlns:a16="http://schemas.microsoft.com/office/drawing/2014/main" val="4230673407"/>
                    </a:ext>
                  </a:extLst>
                </a:gridCol>
                <a:gridCol w="533400">
                  <a:extLst>
                    <a:ext uri="{9D8B030D-6E8A-4147-A177-3AD203B41FA5}">
                      <a16:colId xmlns:a16="http://schemas.microsoft.com/office/drawing/2014/main" val="1611786875"/>
                    </a:ext>
                  </a:extLst>
                </a:gridCol>
                <a:gridCol w="533400">
                  <a:extLst>
                    <a:ext uri="{9D8B030D-6E8A-4147-A177-3AD203B41FA5}">
                      <a16:colId xmlns:a16="http://schemas.microsoft.com/office/drawing/2014/main" val="247310366"/>
                    </a:ext>
                  </a:extLst>
                </a:gridCol>
                <a:gridCol w="533400">
                  <a:extLst>
                    <a:ext uri="{9D8B030D-6E8A-4147-A177-3AD203B41FA5}">
                      <a16:colId xmlns:a16="http://schemas.microsoft.com/office/drawing/2014/main" val="1673276712"/>
                    </a:ext>
                  </a:extLst>
                </a:gridCol>
                <a:gridCol w="533400">
                  <a:extLst>
                    <a:ext uri="{9D8B030D-6E8A-4147-A177-3AD203B41FA5}">
                      <a16:colId xmlns:a16="http://schemas.microsoft.com/office/drawing/2014/main" val="3369149423"/>
                    </a:ext>
                  </a:extLst>
                </a:gridCol>
                <a:gridCol w="533400">
                  <a:extLst>
                    <a:ext uri="{9D8B030D-6E8A-4147-A177-3AD203B41FA5}">
                      <a16:colId xmlns:a16="http://schemas.microsoft.com/office/drawing/2014/main" val="4009752247"/>
                    </a:ext>
                  </a:extLst>
                </a:gridCol>
                <a:gridCol w="533400">
                  <a:extLst>
                    <a:ext uri="{9D8B030D-6E8A-4147-A177-3AD203B41FA5}">
                      <a16:colId xmlns:a16="http://schemas.microsoft.com/office/drawing/2014/main" val="2870578088"/>
                    </a:ext>
                  </a:extLst>
                </a:gridCol>
              </a:tblGrid>
              <a:tr h="220980">
                <a:tc gridSpan="11">
                  <a:txBody>
                    <a:bodyPr/>
                    <a:lstStyle/>
                    <a:p>
                      <a:pPr algn="ctr" fontAlgn="b"/>
                      <a:r>
                        <a:rPr lang="en-US" sz="1400" u="none" strike="noStrike">
                          <a:effectLst/>
                        </a:rPr>
                        <a:t>Sales by Service Summary</a:t>
                      </a:r>
                      <a:endParaRPr lang="en-US" sz="1400" b="1" i="0" u="none" strike="noStrike">
                        <a:solidFill>
                          <a:srgbClr val="000000"/>
                        </a:solidFill>
                        <a:effectLst/>
                        <a:latin typeface="Arial" panose="020B060402020202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81001236"/>
                  </a:ext>
                </a:extLst>
              </a:tr>
              <a:tr h="31242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900" u="none" strike="noStrike">
                          <a:effectLst/>
                        </a:rPr>
                        <a:t>Amount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 of Sales</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Amount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 of Sales</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Amount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 of Sales</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Amount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 of Sales</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Amount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 of Sales</a:t>
                      </a:r>
                      <a:endParaRPr lang="en-US" sz="9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778949167"/>
                  </a:ext>
                </a:extLst>
              </a:tr>
              <a:tr h="182880">
                <a:tc>
                  <a:txBody>
                    <a:bodyPr/>
                    <a:lstStyle/>
                    <a:p>
                      <a:pPr algn="l" fontAlgn="b"/>
                      <a:r>
                        <a:rPr lang="en-US" sz="800" u="none" strike="noStrike">
                          <a:effectLst/>
                        </a:rPr>
                        <a:t>BCBA</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37.04%</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8,000.00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24.24%</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12,000.00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34.29%</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12,000.00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31.58%</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31.25%</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484860907"/>
                  </a:ext>
                </a:extLst>
              </a:tr>
              <a:tr h="182880">
                <a:tc>
                  <a:txBody>
                    <a:bodyPr/>
                    <a:lstStyle/>
                    <a:p>
                      <a:pPr algn="l" fontAlgn="b"/>
                      <a:r>
                        <a:rPr lang="en-US" sz="800" u="none" strike="noStrike">
                          <a:effectLst/>
                        </a:rPr>
                        <a:t>BCaBA</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7.41%</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15.15%</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8,000.00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22.86%</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6,000.00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15.79%</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6.25%</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421750756"/>
                  </a:ext>
                </a:extLst>
              </a:tr>
              <a:tr h="182880">
                <a:tc>
                  <a:txBody>
                    <a:bodyPr/>
                    <a:lstStyle/>
                    <a:p>
                      <a:pPr algn="l" fontAlgn="b"/>
                      <a:r>
                        <a:rPr lang="en-US" sz="800" u="none" strike="noStrike">
                          <a:effectLst/>
                        </a:rPr>
                        <a:t>RBT</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55.56%</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60.61%</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42.86%</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52.63%</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62.50%</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575034742"/>
                  </a:ext>
                </a:extLst>
              </a:tr>
              <a:tr h="182880">
                <a:tc>
                  <a:txBody>
                    <a:bodyPr/>
                    <a:lstStyle/>
                    <a:p>
                      <a:pPr algn="l" fontAlgn="b"/>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27,000.00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33,000.00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35,000.00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38,000.00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32,000.00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21175610"/>
                  </a:ext>
                </a:extLst>
              </a:tr>
            </a:tbl>
          </a:graphicData>
        </a:graphic>
      </p:graphicFrame>
    </p:spTree>
    <p:extLst>
      <p:ext uri="{BB962C8B-B14F-4D97-AF65-F5344CB8AC3E}">
        <p14:creationId xmlns:p14="http://schemas.microsoft.com/office/powerpoint/2010/main" val="390306393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002" y="2616620"/>
            <a:ext cx="11461898" cy="1754326"/>
          </a:xfrm>
          <a:prstGeom prst="rect">
            <a:avLst/>
          </a:prstGeom>
        </p:spPr>
        <p:txBody>
          <a:bodyPr wrap="square">
            <a:spAutoFit/>
          </a:bodyPr>
          <a:lstStyle/>
          <a:p>
            <a:pPr algn="ctr"/>
            <a:r>
              <a:rPr lang="en-US" sz="5400" dirty="0"/>
              <a:t>Payment Posting and Patient Balances</a:t>
            </a:r>
          </a:p>
        </p:txBody>
      </p:sp>
    </p:spTree>
    <p:extLst>
      <p:ext uri="{BB962C8B-B14F-4D97-AF65-F5344CB8AC3E}">
        <p14:creationId xmlns:p14="http://schemas.microsoft.com/office/powerpoint/2010/main" val="3171308154"/>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Record Payments</a:t>
            </a:r>
          </a:p>
        </p:txBody>
      </p:sp>
      <p:sp>
        <p:nvSpPr>
          <p:cNvPr id="3" name="Content Placeholder 2"/>
          <p:cNvSpPr>
            <a:spLocks noGrp="1"/>
          </p:cNvSpPr>
          <p:nvPr>
            <p:ph idx="1"/>
          </p:nvPr>
        </p:nvSpPr>
        <p:spPr>
          <a:xfrm>
            <a:off x="680321" y="2071991"/>
            <a:ext cx="10973415" cy="4539825"/>
          </a:xfrm>
        </p:spPr>
        <p:txBody>
          <a:bodyPr>
            <a:normAutofit/>
          </a:bodyPr>
          <a:lstStyle/>
          <a:p>
            <a:r>
              <a:rPr lang="en-US" dirty="0"/>
              <a:t>Payment Application</a:t>
            </a:r>
          </a:p>
          <a:p>
            <a:pPr lvl="1"/>
            <a:r>
              <a:rPr lang="en-US" sz="1800" dirty="0"/>
              <a:t>Accurate payment tracking is critical</a:t>
            </a:r>
          </a:p>
          <a:p>
            <a:pPr lvl="1"/>
            <a:r>
              <a:rPr lang="en-US" sz="1800" dirty="0"/>
              <a:t>If you don’t have a PMS yet, carefully track and record payments by each date of service.</a:t>
            </a:r>
          </a:p>
          <a:p>
            <a:pPr lvl="1"/>
            <a:r>
              <a:rPr lang="en-US" sz="1800" dirty="0"/>
              <a:t>Track billed amount (gross revenue), allowed amount (contracted rate), contractual adjustments (discount contra revenue), payment and patient responsibility portion.</a:t>
            </a:r>
          </a:p>
          <a:p>
            <a:endParaRPr lang="en-US" sz="1800" b="1" dirty="0"/>
          </a:p>
          <a:p>
            <a:endParaRPr lang="en-US" sz="2800" dirty="0"/>
          </a:p>
          <a:p>
            <a:endParaRPr lang="en-US" sz="2800" dirty="0"/>
          </a:p>
          <a:p>
            <a:endParaRPr lang="en-US" sz="2800" dirty="0"/>
          </a:p>
          <a:p>
            <a:endParaRPr lang="en-US" sz="2800" dirty="0"/>
          </a:p>
        </p:txBody>
      </p:sp>
      <p:graphicFrame>
        <p:nvGraphicFramePr>
          <p:cNvPr id="6" name="Table 5">
            <a:extLst>
              <a:ext uri="{FF2B5EF4-FFF2-40B4-BE49-F238E27FC236}">
                <a16:creationId xmlns:a16="http://schemas.microsoft.com/office/drawing/2014/main" id="{3EFB85A8-4478-4A32-9912-91A0B67947DE}"/>
              </a:ext>
            </a:extLst>
          </p:cNvPr>
          <p:cNvGraphicFramePr>
            <a:graphicFrameLocks noGrp="1"/>
          </p:cNvGraphicFramePr>
          <p:nvPr>
            <p:extLst>
              <p:ext uri="{D42A27DB-BD31-4B8C-83A1-F6EECF244321}">
                <p14:modId xmlns:p14="http://schemas.microsoft.com/office/powerpoint/2010/main" val="3583271368"/>
              </p:ext>
            </p:extLst>
          </p:nvPr>
        </p:nvGraphicFramePr>
        <p:xfrm>
          <a:off x="918454" y="3760619"/>
          <a:ext cx="10096501" cy="2971800"/>
        </p:xfrm>
        <a:graphic>
          <a:graphicData uri="http://schemas.openxmlformats.org/drawingml/2006/table">
            <a:tbl>
              <a:tblPr>
                <a:tableStyleId>{5C22544A-7EE6-4342-B048-85BDC9FD1C3A}</a:tableStyleId>
              </a:tblPr>
              <a:tblGrid>
                <a:gridCol w="3589867">
                  <a:extLst>
                    <a:ext uri="{9D8B030D-6E8A-4147-A177-3AD203B41FA5}">
                      <a16:colId xmlns:a16="http://schemas.microsoft.com/office/drawing/2014/main" val="3148743440"/>
                    </a:ext>
                  </a:extLst>
                </a:gridCol>
                <a:gridCol w="256419">
                  <a:extLst>
                    <a:ext uri="{9D8B030D-6E8A-4147-A177-3AD203B41FA5}">
                      <a16:colId xmlns:a16="http://schemas.microsoft.com/office/drawing/2014/main" val="2662153616"/>
                    </a:ext>
                  </a:extLst>
                </a:gridCol>
                <a:gridCol w="993624">
                  <a:extLst>
                    <a:ext uri="{9D8B030D-6E8A-4147-A177-3AD203B41FA5}">
                      <a16:colId xmlns:a16="http://schemas.microsoft.com/office/drawing/2014/main" val="615897795"/>
                    </a:ext>
                  </a:extLst>
                </a:gridCol>
                <a:gridCol w="993624">
                  <a:extLst>
                    <a:ext uri="{9D8B030D-6E8A-4147-A177-3AD203B41FA5}">
                      <a16:colId xmlns:a16="http://schemas.microsoft.com/office/drawing/2014/main" val="1151451055"/>
                    </a:ext>
                  </a:extLst>
                </a:gridCol>
                <a:gridCol w="993624">
                  <a:extLst>
                    <a:ext uri="{9D8B030D-6E8A-4147-A177-3AD203B41FA5}">
                      <a16:colId xmlns:a16="http://schemas.microsoft.com/office/drawing/2014/main" val="2483485033"/>
                    </a:ext>
                  </a:extLst>
                </a:gridCol>
                <a:gridCol w="993624">
                  <a:extLst>
                    <a:ext uri="{9D8B030D-6E8A-4147-A177-3AD203B41FA5}">
                      <a16:colId xmlns:a16="http://schemas.microsoft.com/office/drawing/2014/main" val="1095309158"/>
                    </a:ext>
                  </a:extLst>
                </a:gridCol>
                <a:gridCol w="993624">
                  <a:extLst>
                    <a:ext uri="{9D8B030D-6E8A-4147-A177-3AD203B41FA5}">
                      <a16:colId xmlns:a16="http://schemas.microsoft.com/office/drawing/2014/main" val="2453752331"/>
                    </a:ext>
                  </a:extLst>
                </a:gridCol>
                <a:gridCol w="1282095">
                  <a:extLst>
                    <a:ext uri="{9D8B030D-6E8A-4147-A177-3AD203B41FA5}">
                      <a16:colId xmlns:a16="http://schemas.microsoft.com/office/drawing/2014/main" val="435492791"/>
                    </a:ext>
                  </a:extLst>
                </a:gridCol>
              </a:tblGrid>
              <a:tr h="228600">
                <a:tc>
                  <a:txBody>
                    <a:bodyPr/>
                    <a:lstStyle/>
                    <a:p>
                      <a:pPr algn="l" fontAlgn="b"/>
                      <a:r>
                        <a:rPr lang="en-US" sz="1400" u="none" strike="noStrike">
                          <a:effectLst/>
                        </a:rPr>
                        <a:t>IN NETWORK/SCA</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68441245"/>
                  </a:ext>
                </a:extLst>
              </a:tr>
              <a:tr h="182880">
                <a:tc>
                  <a:txBody>
                    <a:bodyPr/>
                    <a:lstStyle/>
                    <a:p>
                      <a:pPr algn="l" fontAlgn="b"/>
                      <a:r>
                        <a:rPr lang="en-US" sz="1100" u="none" strike="noStrike">
                          <a:effectLst/>
                        </a:rPr>
                        <a:t>Scenario</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Billed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Allowed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Paid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Patient Resp</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Contractual Adj</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25822500"/>
                  </a:ext>
                </a:extLst>
              </a:tr>
              <a:tr h="548640">
                <a:tc>
                  <a:txBody>
                    <a:bodyPr/>
                    <a:lstStyle/>
                    <a:p>
                      <a:pPr algn="l" fontAlgn="b"/>
                      <a:r>
                        <a:rPr lang="en-US" sz="1100" u="none" strike="noStrike">
                          <a:effectLst/>
                        </a:rPr>
                        <a:t>Agency bills at fee schedule, not contracted rate and are in network with all plans or agreed single case agreement rate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500.00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240.00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60.00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80/20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200.00 </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65816362"/>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39173289"/>
                  </a:ext>
                </a:extLst>
              </a:tr>
              <a:tr h="548640">
                <a:tc>
                  <a:txBody>
                    <a:bodyPr/>
                    <a:lstStyle/>
                    <a:p>
                      <a:pPr algn="l" fontAlgn="b"/>
                      <a:r>
                        <a:rPr lang="en-US" sz="1100" u="none" strike="noStrike">
                          <a:effectLst/>
                        </a:rPr>
                        <a:t>Agency bills at fee schedule, not contracted rate and are in network with all plans - all deductible to start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500.00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Deductible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200.00 </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70783671"/>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79520950"/>
                  </a:ext>
                </a:extLst>
              </a:tr>
              <a:tr h="365760">
                <a:tc>
                  <a:txBody>
                    <a:bodyPr/>
                    <a:lstStyle/>
                    <a:p>
                      <a:pPr algn="l" fontAlgn="b"/>
                      <a:r>
                        <a:rPr lang="en-US" sz="1100" u="none" strike="noStrike">
                          <a:effectLst/>
                        </a:rPr>
                        <a:t>Agency bills at contracted rate and are in network with all plans</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240.00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60.00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80/20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   </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24380242"/>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18888448"/>
                  </a:ext>
                </a:extLst>
              </a:tr>
              <a:tr h="548640">
                <a:tc>
                  <a:txBody>
                    <a:bodyPr/>
                    <a:lstStyle/>
                    <a:p>
                      <a:pPr algn="l" fontAlgn="b"/>
                      <a:r>
                        <a:rPr lang="en-US" sz="1100" u="none" strike="noStrike">
                          <a:effectLst/>
                        </a:rPr>
                        <a:t>Agency bills at fee schedule, not contracted rate and are in network with all plans - all deductible to start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Deductible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                       -   </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6385241"/>
                  </a:ext>
                </a:extLst>
              </a:tr>
            </a:tbl>
          </a:graphicData>
        </a:graphic>
      </p:graphicFrame>
    </p:spTree>
    <p:extLst>
      <p:ext uri="{BB962C8B-B14F-4D97-AF65-F5344CB8AC3E}">
        <p14:creationId xmlns:p14="http://schemas.microsoft.com/office/powerpoint/2010/main" val="175519527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Record Payments</a:t>
            </a:r>
          </a:p>
        </p:txBody>
      </p:sp>
      <p:sp>
        <p:nvSpPr>
          <p:cNvPr id="3" name="Content Placeholder 2"/>
          <p:cNvSpPr>
            <a:spLocks noGrp="1"/>
          </p:cNvSpPr>
          <p:nvPr>
            <p:ph idx="1"/>
          </p:nvPr>
        </p:nvSpPr>
        <p:spPr>
          <a:xfrm>
            <a:off x="680321" y="2071991"/>
            <a:ext cx="10973415" cy="4539825"/>
          </a:xfrm>
        </p:spPr>
        <p:txBody>
          <a:bodyPr>
            <a:normAutofit/>
          </a:bodyPr>
          <a:lstStyle/>
          <a:p>
            <a:endParaRPr lang="en-US" sz="1800" b="1" dirty="0"/>
          </a:p>
          <a:p>
            <a:endParaRPr lang="en-US" sz="2800" dirty="0"/>
          </a:p>
          <a:p>
            <a:endParaRPr lang="en-US" sz="2800" dirty="0"/>
          </a:p>
          <a:p>
            <a:endParaRPr lang="en-US" sz="2800" dirty="0"/>
          </a:p>
          <a:p>
            <a:endParaRPr lang="en-US" sz="2800" dirty="0"/>
          </a:p>
        </p:txBody>
      </p:sp>
      <p:sp>
        <p:nvSpPr>
          <p:cNvPr id="5" name="TextBox 4">
            <a:extLst>
              <a:ext uri="{FF2B5EF4-FFF2-40B4-BE49-F238E27FC236}">
                <a16:creationId xmlns:a16="http://schemas.microsoft.com/office/drawing/2014/main" id="{89185612-952C-4524-A644-3B7364E8A47F}"/>
              </a:ext>
            </a:extLst>
          </p:cNvPr>
          <p:cNvSpPr txBox="1"/>
          <p:nvPr/>
        </p:nvSpPr>
        <p:spPr>
          <a:xfrm>
            <a:off x="972766" y="2247089"/>
            <a:ext cx="10058400" cy="1754326"/>
          </a:xfrm>
          <a:prstGeom prst="rect">
            <a:avLst/>
          </a:prstGeom>
          <a:noFill/>
        </p:spPr>
        <p:txBody>
          <a:bodyPr wrap="square" rtlCol="0">
            <a:spAutoFit/>
          </a:bodyPr>
          <a:lstStyle/>
          <a:p>
            <a:pPr marL="285750" indent="-285750">
              <a:buFont typeface="Arial" panose="020B0604020202020204" pitchFamily="34" charset="0"/>
              <a:buChar char="•"/>
            </a:pPr>
            <a:r>
              <a:rPr lang="en-US" dirty="0"/>
              <a:t>Out of Network – Balance billing</a:t>
            </a:r>
          </a:p>
          <a:p>
            <a:pPr marL="742950" lvl="1" indent="-285750">
              <a:buFont typeface="Arial" panose="020B0604020202020204" pitchFamily="34" charset="0"/>
              <a:buChar char="•"/>
            </a:pPr>
            <a:r>
              <a:rPr lang="en-US" dirty="0"/>
              <a:t>The portion of the coverage according to the benefit level applies to out of pocket max (OOPM)</a:t>
            </a:r>
          </a:p>
          <a:p>
            <a:pPr marL="742950" lvl="1" indent="-285750">
              <a:buFont typeface="Arial" panose="020B0604020202020204" pitchFamily="34" charset="0"/>
              <a:buChar char="•"/>
            </a:pPr>
            <a:r>
              <a:rPr lang="en-US" dirty="0"/>
              <a:t>However, you still have a balance bill portion equivalent to collecting your billed amount in full</a:t>
            </a:r>
          </a:p>
          <a:p>
            <a:endParaRPr lang="en-US" dirty="0"/>
          </a:p>
        </p:txBody>
      </p:sp>
      <p:graphicFrame>
        <p:nvGraphicFramePr>
          <p:cNvPr id="7" name="Table 6">
            <a:extLst>
              <a:ext uri="{FF2B5EF4-FFF2-40B4-BE49-F238E27FC236}">
                <a16:creationId xmlns:a16="http://schemas.microsoft.com/office/drawing/2014/main" id="{B37201B4-1628-4F95-A6C9-8DA796A1F105}"/>
              </a:ext>
            </a:extLst>
          </p:cNvPr>
          <p:cNvGraphicFramePr>
            <a:graphicFrameLocks noGrp="1"/>
          </p:cNvGraphicFramePr>
          <p:nvPr>
            <p:extLst>
              <p:ext uri="{D42A27DB-BD31-4B8C-83A1-F6EECF244321}">
                <p14:modId xmlns:p14="http://schemas.microsoft.com/office/powerpoint/2010/main" val="3930219461"/>
              </p:ext>
            </p:extLst>
          </p:nvPr>
        </p:nvGraphicFramePr>
        <p:xfrm>
          <a:off x="821176" y="4244814"/>
          <a:ext cx="9966795" cy="1325880"/>
        </p:xfrm>
        <a:graphic>
          <a:graphicData uri="http://schemas.openxmlformats.org/drawingml/2006/table">
            <a:tbl>
              <a:tblPr>
                <a:tableStyleId>{5C22544A-7EE6-4342-B048-85BDC9FD1C3A}</a:tableStyleId>
              </a:tblPr>
              <a:tblGrid>
                <a:gridCol w="3686530">
                  <a:extLst>
                    <a:ext uri="{9D8B030D-6E8A-4147-A177-3AD203B41FA5}">
                      <a16:colId xmlns:a16="http://schemas.microsoft.com/office/drawing/2014/main" val="2013910752"/>
                    </a:ext>
                  </a:extLst>
                </a:gridCol>
                <a:gridCol w="263323">
                  <a:extLst>
                    <a:ext uri="{9D8B030D-6E8A-4147-A177-3AD203B41FA5}">
                      <a16:colId xmlns:a16="http://schemas.microsoft.com/office/drawing/2014/main" val="3688607529"/>
                    </a:ext>
                  </a:extLst>
                </a:gridCol>
                <a:gridCol w="1020379">
                  <a:extLst>
                    <a:ext uri="{9D8B030D-6E8A-4147-A177-3AD203B41FA5}">
                      <a16:colId xmlns:a16="http://schemas.microsoft.com/office/drawing/2014/main" val="2220796273"/>
                    </a:ext>
                  </a:extLst>
                </a:gridCol>
                <a:gridCol w="1020379">
                  <a:extLst>
                    <a:ext uri="{9D8B030D-6E8A-4147-A177-3AD203B41FA5}">
                      <a16:colId xmlns:a16="http://schemas.microsoft.com/office/drawing/2014/main" val="2647032776"/>
                    </a:ext>
                  </a:extLst>
                </a:gridCol>
                <a:gridCol w="1020379">
                  <a:extLst>
                    <a:ext uri="{9D8B030D-6E8A-4147-A177-3AD203B41FA5}">
                      <a16:colId xmlns:a16="http://schemas.microsoft.com/office/drawing/2014/main" val="1985577004"/>
                    </a:ext>
                  </a:extLst>
                </a:gridCol>
                <a:gridCol w="819594">
                  <a:extLst>
                    <a:ext uri="{9D8B030D-6E8A-4147-A177-3AD203B41FA5}">
                      <a16:colId xmlns:a16="http://schemas.microsoft.com/office/drawing/2014/main" val="2660500331"/>
                    </a:ext>
                  </a:extLst>
                </a:gridCol>
                <a:gridCol w="819594">
                  <a:extLst>
                    <a:ext uri="{9D8B030D-6E8A-4147-A177-3AD203B41FA5}">
                      <a16:colId xmlns:a16="http://schemas.microsoft.com/office/drawing/2014/main" val="3287680269"/>
                    </a:ext>
                  </a:extLst>
                </a:gridCol>
                <a:gridCol w="1316617">
                  <a:extLst>
                    <a:ext uri="{9D8B030D-6E8A-4147-A177-3AD203B41FA5}">
                      <a16:colId xmlns:a16="http://schemas.microsoft.com/office/drawing/2014/main" val="509294306"/>
                    </a:ext>
                  </a:extLst>
                </a:gridCol>
              </a:tblGrid>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gridSpan="2">
                  <a:txBody>
                    <a:bodyPr/>
                    <a:lstStyle/>
                    <a:p>
                      <a:pPr algn="l" fontAlgn="b"/>
                      <a:r>
                        <a:rPr lang="en-US" sz="1100" u="none" strike="noStrike">
                          <a:effectLst/>
                        </a:rPr>
                        <a:t> APPLIES TO OOPM </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314770401"/>
                  </a:ext>
                </a:extLst>
              </a:tr>
              <a:tr h="228600">
                <a:tc>
                  <a:txBody>
                    <a:bodyPr/>
                    <a:lstStyle/>
                    <a:p>
                      <a:pPr algn="l" fontAlgn="b"/>
                      <a:r>
                        <a:rPr lang="en-US" sz="1400" u="none" strike="noStrike">
                          <a:effectLst/>
                        </a:rPr>
                        <a:t>OUT OF NETWORK</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Billed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Allowed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Paid Amt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Patient Resp</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BALANCE BILL</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378230847"/>
                  </a:ext>
                </a:extLst>
              </a:tr>
              <a:tr h="365760">
                <a:tc>
                  <a:txBody>
                    <a:bodyPr/>
                    <a:lstStyle/>
                    <a:p>
                      <a:pPr algn="l" fontAlgn="b"/>
                      <a:r>
                        <a:rPr lang="en-US" sz="1100" u="none" strike="noStrike">
                          <a:effectLst/>
                        </a:rPr>
                        <a:t>Agency bills at fee schedule, not contracted with any plans</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500.00 </a:t>
                      </a:r>
                      <a:endParaRPr lang="en-US" sz="1100" b="0" i="0" u="none" strike="noStrike">
                        <a:solidFill>
                          <a:srgbClr val="FF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250.00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150.00 </a:t>
                      </a:r>
                      <a:endParaRPr lang="en-US" sz="1100" b="0" i="0" u="none" strike="noStrike">
                        <a:solidFill>
                          <a:srgbClr val="FF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60/40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350.00 </a:t>
                      </a:r>
                      <a:endParaRPr lang="en-US" sz="1100" b="0" i="0" u="none" strike="noStrike">
                        <a:solidFill>
                          <a:srgbClr val="FF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41062671"/>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14636087"/>
                  </a:ext>
                </a:extLst>
              </a:tr>
              <a:tr h="365760">
                <a:tc>
                  <a:txBody>
                    <a:bodyPr/>
                    <a:lstStyle/>
                    <a:p>
                      <a:pPr algn="l" fontAlgn="b"/>
                      <a:r>
                        <a:rPr lang="en-US" sz="1100" u="none" strike="noStrike">
                          <a:effectLst/>
                        </a:rPr>
                        <a:t>Agency bills at fee schedule, not contracted with any plans - all deductible to start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500.00 </a:t>
                      </a:r>
                      <a:endParaRPr lang="en-US" sz="1100" b="0" i="0" u="none" strike="noStrike">
                        <a:solidFill>
                          <a:srgbClr val="FF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250.00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   </a:t>
                      </a:r>
                      <a:endParaRPr lang="en-US" sz="1100" b="0" i="0" u="none" strike="noStrike">
                        <a:solidFill>
                          <a:srgbClr val="FF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250.00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Deductible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              500.00 </a:t>
                      </a:r>
                      <a:endParaRPr lang="en-US" sz="1100" b="0" i="0" u="none" strike="noStrike" dirty="0">
                        <a:solidFill>
                          <a:srgbClr val="FF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55298792"/>
                  </a:ext>
                </a:extLst>
              </a:tr>
            </a:tbl>
          </a:graphicData>
        </a:graphic>
      </p:graphicFrame>
    </p:spTree>
    <p:extLst>
      <p:ext uri="{BB962C8B-B14F-4D97-AF65-F5344CB8AC3E}">
        <p14:creationId xmlns:p14="http://schemas.microsoft.com/office/powerpoint/2010/main" val="242651932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Patient Responsibility Invoices</a:t>
            </a:r>
          </a:p>
        </p:txBody>
      </p:sp>
      <p:sp>
        <p:nvSpPr>
          <p:cNvPr id="3" name="Content Placeholder 2"/>
          <p:cNvSpPr>
            <a:spLocks noGrp="1"/>
          </p:cNvSpPr>
          <p:nvPr>
            <p:ph idx="1"/>
          </p:nvPr>
        </p:nvSpPr>
        <p:spPr>
          <a:xfrm>
            <a:off x="680321" y="2136531"/>
            <a:ext cx="9896825" cy="4475285"/>
          </a:xfrm>
        </p:spPr>
        <p:txBody>
          <a:bodyPr>
            <a:normAutofit/>
          </a:bodyPr>
          <a:lstStyle/>
          <a:p>
            <a:r>
              <a:rPr lang="en-US" dirty="0"/>
              <a:t>With a PMS, when posting payments and allocating patient responsibility, you can generate invoices on a monthly basis or at other intervals as deemed necessary.</a:t>
            </a:r>
          </a:p>
          <a:p>
            <a:r>
              <a:rPr lang="en-US" dirty="0"/>
              <a:t>Without a PMS, you need a method to generate invoices and may choose to do so in your Accounting software.</a:t>
            </a:r>
          </a:p>
          <a:p>
            <a:r>
              <a:rPr lang="en-US" dirty="0"/>
              <a:t>In your Accounting software, if you have set up Customers for each patient name, you can move balances from your Insurance plan balances to each patient and generate invoices.</a:t>
            </a:r>
          </a:p>
          <a:p>
            <a:r>
              <a:rPr lang="en-US" dirty="0"/>
              <a:t>You would credit your Insurance plan customer in your accounting software and create the charge under the patient name which is just allocating the expense to a different customer but still showing the true amount due.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34828321"/>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Patient Responsibility Invoices</a:t>
            </a:r>
          </a:p>
        </p:txBody>
      </p:sp>
      <p:sp>
        <p:nvSpPr>
          <p:cNvPr id="3" name="Content Placeholder 2"/>
          <p:cNvSpPr>
            <a:spLocks noGrp="1"/>
          </p:cNvSpPr>
          <p:nvPr>
            <p:ph idx="1"/>
          </p:nvPr>
        </p:nvSpPr>
        <p:spPr>
          <a:xfrm>
            <a:off x="680321" y="2136531"/>
            <a:ext cx="9896825" cy="4475285"/>
          </a:xfrm>
        </p:spPr>
        <p:txBody>
          <a:bodyPr>
            <a:normAutofit/>
          </a:bodyPr>
          <a:lstStyle/>
          <a:p>
            <a:endParaRPr lang="en-US" dirty="0"/>
          </a:p>
          <a:p>
            <a:endParaRPr lang="en-US" dirty="0"/>
          </a:p>
          <a:p>
            <a:endParaRPr lang="en-US" dirty="0"/>
          </a:p>
          <a:p>
            <a:endParaRPr lang="en-US" dirty="0"/>
          </a:p>
        </p:txBody>
      </p:sp>
      <p:sp>
        <p:nvSpPr>
          <p:cNvPr id="5" name="TextBox 4">
            <a:extLst>
              <a:ext uri="{FF2B5EF4-FFF2-40B4-BE49-F238E27FC236}">
                <a16:creationId xmlns:a16="http://schemas.microsoft.com/office/drawing/2014/main" id="{964E7C01-1472-4046-9171-5D53BB48CBD5}"/>
              </a:ext>
            </a:extLst>
          </p:cNvPr>
          <p:cNvSpPr txBox="1"/>
          <p:nvPr/>
        </p:nvSpPr>
        <p:spPr>
          <a:xfrm>
            <a:off x="914400" y="2237362"/>
            <a:ext cx="10369685" cy="1200329"/>
          </a:xfrm>
          <a:prstGeom prst="rect">
            <a:avLst/>
          </a:prstGeom>
          <a:noFill/>
        </p:spPr>
        <p:txBody>
          <a:bodyPr wrap="square" rtlCol="0">
            <a:spAutoFit/>
          </a:bodyPr>
          <a:lstStyle/>
          <a:p>
            <a:pPr marL="285750" indent="-285750">
              <a:buFont typeface="Arial" panose="020B0604020202020204" pitchFamily="34" charset="0"/>
              <a:buChar char="•"/>
            </a:pPr>
            <a:r>
              <a:rPr lang="en-US" dirty="0"/>
              <a:t>If you choose to generate patient statements from your Accounting software, you need to have true Accounts Receivable (A/R) balances reflected and not duplicate information.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By moving the balance from the Insurance plan to the Patient, you maintain the true total due.</a:t>
            </a:r>
          </a:p>
        </p:txBody>
      </p:sp>
      <p:graphicFrame>
        <p:nvGraphicFramePr>
          <p:cNvPr id="6" name="Table 5">
            <a:extLst>
              <a:ext uri="{FF2B5EF4-FFF2-40B4-BE49-F238E27FC236}">
                <a16:creationId xmlns:a16="http://schemas.microsoft.com/office/drawing/2014/main" id="{DE2F9FF7-E1FE-455F-BC91-3A495C180612}"/>
              </a:ext>
            </a:extLst>
          </p:cNvPr>
          <p:cNvGraphicFramePr>
            <a:graphicFrameLocks noGrp="1"/>
          </p:cNvGraphicFramePr>
          <p:nvPr>
            <p:extLst>
              <p:ext uri="{D42A27DB-BD31-4B8C-83A1-F6EECF244321}">
                <p14:modId xmlns:p14="http://schemas.microsoft.com/office/powerpoint/2010/main" val="2718106649"/>
              </p:ext>
            </p:extLst>
          </p:nvPr>
        </p:nvGraphicFramePr>
        <p:xfrm>
          <a:off x="914400" y="3943886"/>
          <a:ext cx="10243226" cy="1645920"/>
        </p:xfrm>
        <a:graphic>
          <a:graphicData uri="http://schemas.openxmlformats.org/drawingml/2006/table">
            <a:tbl>
              <a:tblPr>
                <a:tableStyleId>{5C22544A-7EE6-4342-B048-85BDC9FD1C3A}</a:tableStyleId>
              </a:tblPr>
              <a:tblGrid>
                <a:gridCol w="4469191">
                  <a:extLst>
                    <a:ext uri="{9D8B030D-6E8A-4147-A177-3AD203B41FA5}">
                      <a16:colId xmlns:a16="http://schemas.microsoft.com/office/drawing/2014/main" val="762687231"/>
                    </a:ext>
                  </a:extLst>
                </a:gridCol>
                <a:gridCol w="319228">
                  <a:extLst>
                    <a:ext uri="{9D8B030D-6E8A-4147-A177-3AD203B41FA5}">
                      <a16:colId xmlns:a16="http://schemas.microsoft.com/office/drawing/2014/main" val="1739763447"/>
                    </a:ext>
                  </a:extLst>
                </a:gridCol>
                <a:gridCol w="1237008">
                  <a:extLst>
                    <a:ext uri="{9D8B030D-6E8A-4147-A177-3AD203B41FA5}">
                      <a16:colId xmlns:a16="http://schemas.microsoft.com/office/drawing/2014/main" val="1370362139"/>
                    </a:ext>
                  </a:extLst>
                </a:gridCol>
                <a:gridCol w="993597">
                  <a:extLst>
                    <a:ext uri="{9D8B030D-6E8A-4147-A177-3AD203B41FA5}">
                      <a16:colId xmlns:a16="http://schemas.microsoft.com/office/drawing/2014/main" val="4055643711"/>
                    </a:ext>
                  </a:extLst>
                </a:gridCol>
                <a:gridCol w="993597">
                  <a:extLst>
                    <a:ext uri="{9D8B030D-6E8A-4147-A177-3AD203B41FA5}">
                      <a16:colId xmlns:a16="http://schemas.microsoft.com/office/drawing/2014/main" val="1902845659"/>
                    </a:ext>
                  </a:extLst>
                </a:gridCol>
                <a:gridCol w="993597">
                  <a:extLst>
                    <a:ext uri="{9D8B030D-6E8A-4147-A177-3AD203B41FA5}">
                      <a16:colId xmlns:a16="http://schemas.microsoft.com/office/drawing/2014/main" val="3268960980"/>
                    </a:ext>
                  </a:extLst>
                </a:gridCol>
                <a:gridCol w="1237008">
                  <a:extLst>
                    <a:ext uri="{9D8B030D-6E8A-4147-A177-3AD203B41FA5}">
                      <a16:colId xmlns:a16="http://schemas.microsoft.com/office/drawing/2014/main" val="1200361474"/>
                    </a:ext>
                  </a:extLst>
                </a:gridCol>
              </a:tblGrid>
              <a:tr h="182880">
                <a:tc>
                  <a:txBody>
                    <a:bodyPr/>
                    <a:lstStyle/>
                    <a:p>
                      <a:pPr algn="l" fontAlgn="b"/>
                      <a:r>
                        <a:rPr lang="en-US" sz="1100" u="none" strike="noStrike">
                          <a:effectLst/>
                        </a:rPr>
                        <a:t>Example: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AR Balance</a:t>
                      </a:r>
                      <a:endParaRPr lang="en-US" sz="1100" b="0" i="0" u="none" strike="noStrike">
                        <a:solidFill>
                          <a:srgbClr val="000000"/>
                        </a:solidFill>
                        <a:effectLst/>
                        <a:latin typeface="Calibri" panose="020F0502020204030204" pitchFamily="34" charset="0"/>
                      </a:endParaRPr>
                    </a:p>
                  </a:txBody>
                  <a:tcPr marL="7620" marR="7620" marT="7620" marB="0" anchor="b"/>
                </a:tc>
                <a:tc gridSpan="3">
                  <a:txBody>
                    <a:bodyPr/>
                    <a:lstStyle/>
                    <a:p>
                      <a:pPr algn="l" fontAlgn="b"/>
                      <a:r>
                        <a:rPr lang="en-US" sz="1100" u="none" strike="noStrike">
                          <a:effectLst/>
                        </a:rPr>
                        <a:t>After moving Patient Balance</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12959396"/>
                  </a:ext>
                </a:extLst>
              </a:tr>
              <a:tr h="182880">
                <a:tc>
                  <a:txBody>
                    <a:bodyPr/>
                    <a:lstStyle/>
                    <a:p>
                      <a:pPr algn="l" fontAlgn="b"/>
                      <a:r>
                        <a:rPr lang="en-US" sz="1100" u="none" strike="noStrike">
                          <a:effectLst/>
                        </a:rPr>
                        <a:t>Cigna Insurance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9,000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81187955"/>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42601636"/>
                  </a:ext>
                </a:extLst>
              </a:tr>
              <a:tr h="182880">
                <a:tc gridSpan="7">
                  <a:txBody>
                    <a:bodyPr/>
                    <a:lstStyle/>
                    <a:p>
                      <a:pPr algn="l" fontAlgn="b"/>
                      <a:r>
                        <a:rPr lang="en-US" sz="1100" u="none" strike="noStrike">
                          <a:effectLst/>
                        </a:rPr>
                        <a:t>&gt;&gt; Payment posted from insurance for Patient A and AR Balance is for all patients with Cigna insurance, due from Cigna</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15740951"/>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02452195"/>
                  </a:ext>
                </a:extLst>
              </a:tr>
              <a:tr h="182880">
                <a:tc>
                  <a:txBody>
                    <a:bodyPr/>
                    <a:lstStyle/>
                    <a:p>
                      <a:pPr algn="l" fontAlgn="b"/>
                      <a:r>
                        <a:rPr lang="en-US" sz="1100" u="none" strike="noStrike">
                          <a:effectLst/>
                        </a:rPr>
                        <a:t>Credit Cigna Insurance for Patient A balance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45870144"/>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42184526"/>
                  </a:ext>
                </a:extLst>
              </a:tr>
              <a:tr h="365760">
                <a:tc>
                  <a:txBody>
                    <a:bodyPr/>
                    <a:lstStyle/>
                    <a:p>
                      <a:pPr algn="l" fontAlgn="b"/>
                      <a:r>
                        <a:rPr lang="en-US" sz="1100" u="none" strike="noStrike">
                          <a:effectLst/>
                        </a:rPr>
                        <a:t>Record Charge in Patient A account in Accounting software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4262725"/>
                  </a:ext>
                </a:extLst>
              </a:tr>
            </a:tbl>
          </a:graphicData>
        </a:graphic>
      </p:graphicFrame>
    </p:spTree>
    <p:extLst>
      <p:ext uri="{BB962C8B-B14F-4D97-AF65-F5344CB8AC3E}">
        <p14:creationId xmlns:p14="http://schemas.microsoft.com/office/powerpoint/2010/main" val="412669084"/>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Bad Debt Write offs</a:t>
            </a:r>
          </a:p>
        </p:txBody>
      </p:sp>
      <p:sp>
        <p:nvSpPr>
          <p:cNvPr id="3" name="Content Placeholder 2"/>
          <p:cNvSpPr>
            <a:spLocks noGrp="1"/>
          </p:cNvSpPr>
          <p:nvPr>
            <p:ph idx="1"/>
          </p:nvPr>
        </p:nvSpPr>
        <p:spPr>
          <a:xfrm>
            <a:off x="680321" y="2136531"/>
            <a:ext cx="9896825" cy="4475285"/>
          </a:xfrm>
        </p:spPr>
        <p:txBody>
          <a:bodyPr>
            <a:normAutofit/>
          </a:bodyPr>
          <a:lstStyle/>
          <a:p>
            <a:endParaRPr lang="en-US" dirty="0"/>
          </a:p>
          <a:p>
            <a:endParaRPr lang="en-US" dirty="0"/>
          </a:p>
          <a:p>
            <a:endParaRPr lang="en-US" dirty="0"/>
          </a:p>
          <a:p>
            <a:endParaRPr lang="en-US" dirty="0"/>
          </a:p>
        </p:txBody>
      </p:sp>
      <p:sp>
        <p:nvSpPr>
          <p:cNvPr id="5" name="TextBox 4">
            <a:extLst>
              <a:ext uri="{FF2B5EF4-FFF2-40B4-BE49-F238E27FC236}">
                <a16:creationId xmlns:a16="http://schemas.microsoft.com/office/drawing/2014/main" id="{964E7C01-1472-4046-9171-5D53BB48CBD5}"/>
              </a:ext>
            </a:extLst>
          </p:cNvPr>
          <p:cNvSpPr txBox="1"/>
          <p:nvPr/>
        </p:nvSpPr>
        <p:spPr>
          <a:xfrm>
            <a:off x="223737" y="2136531"/>
            <a:ext cx="11468910" cy="3139321"/>
          </a:xfrm>
          <a:prstGeom prst="rect">
            <a:avLst/>
          </a:prstGeom>
          <a:noFill/>
        </p:spPr>
        <p:txBody>
          <a:bodyPr wrap="square" rtlCol="0">
            <a:spAutoFit/>
          </a:bodyPr>
          <a:lstStyle/>
          <a:p>
            <a:pPr marL="285750" indent="-285750">
              <a:buFont typeface="Arial" panose="020B0604020202020204" pitchFamily="34" charset="0"/>
              <a:buChar char="•"/>
            </a:pPr>
            <a:r>
              <a:rPr lang="en-US" dirty="0"/>
              <a:t>It is a contractual obligation to bill patient responsibility.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you are choosing not to balance bill, you should consult with a healthcare attorney for the obligations and requirements.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you have done your due diligence for financial hardship and need to do a write off, this would be considered a bad debt expense.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 your accounting software, you would debit the bad debt expense and credit the Patient account.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These write offs do not reduce your revenue, they are an expense.</a:t>
            </a:r>
          </a:p>
        </p:txBody>
      </p:sp>
      <p:graphicFrame>
        <p:nvGraphicFramePr>
          <p:cNvPr id="4" name="Table 3">
            <a:extLst>
              <a:ext uri="{FF2B5EF4-FFF2-40B4-BE49-F238E27FC236}">
                <a16:creationId xmlns:a16="http://schemas.microsoft.com/office/drawing/2014/main" id="{1FCC893E-7D5B-4A34-8722-133C83F047CC}"/>
              </a:ext>
            </a:extLst>
          </p:cNvPr>
          <p:cNvGraphicFramePr>
            <a:graphicFrameLocks noGrp="1"/>
          </p:cNvGraphicFramePr>
          <p:nvPr>
            <p:extLst>
              <p:ext uri="{D42A27DB-BD31-4B8C-83A1-F6EECF244321}">
                <p14:modId xmlns:p14="http://schemas.microsoft.com/office/powerpoint/2010/main" val="3026986248"/>
              </p:ext>
            </p:extLst>
          </p:nvPr>
        </p:nvGraphicFramePr>
        <p:xfrm>
          <a:off x="2525178" y="5368264"/>
          <a:ext cx="5924146" cy="1151140"/>
        </p:xfrm>
        <a:graphic>
          <a:graphicData uri="http://schemas.openxmlformats.org/drawingml/2006/table">
            <a:tbl>
              <a:tblPr>
                <a:tableStyleId>{5C22544A-7EE6-4342-B048-85BDC9FD1C3A}</a:tableStyleId>
              </a:tblPr>
              <a:tblGrid>
                <a:gridCol w="3645628">
                  <a:extLst>
                    <a:ext uri="{9D8B030D-6E8A-4147-A177-3AD203B41FA5}">
                      <a16:colId xmlns:a16="http://schemas.microsoft.com/office/drawing/2014/main" val="3291529251"/>
                    </a:ext>
                  </a:extLst>
                </a:gridCol>
                <a:gridCol w="260402">
                  <a:extLst>
                    <a:ext uri="{9D8B030D-6E8A-4147-A177-3AD203B41FA5}">
                      <a16:colId xmlns:a16="http://schemas.microsoft.com/office/drawing/2014/main" val="1009560082"/>
                    </a:ext>
                  </a:extLst>
                </a:gridCol>
                <a:gridCol w="1009058">
                  <a:extLst>
                    <a:ext uri="{9D8B030D-6E8A-4147-A177-3AD203B41FA5}">
                      <a16:colId xmlns:a16="http://schemas.microsoft.com/office/drawing/2014/main" val="2458113740"/>
                    </a:ext>
                  </a:extLst>
                </a:gridCol>
                <a:gridCol w="1009058">
                  <a:extLst>
                    <a:ext uri="{9D8B030D-6E8A-4147-A177-3AD203B41FA5}">
                      <a16:colId xmlns:a16="http://schemas.microsoft.com/office/drawing/2014/main" val="2879132536"/>
                    </a:ext>
                  </a:extLst>
                </a:gridCol>
              </a:tblGrid>
              <a:tr h="287785">
                <a:tc>
                  <a:txBody>
                    <a:bodyPr/>
                    <a:lstStyle/>
                    <a:p>
                      <a:pPr algn="l" fontAlgn="b"/>
                      <a:r>
                        <a:rPr lang="en-US" sz="1100" u="none" strike="noStrike">
                          <a:effectLst/>
                        </a:rPr>
                        <a:t>Journal Entry</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Debit</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Credit</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46270273"/>
                  </a:ext>
                </a:extLst>
              </a:tr>
              <a:tr h="287785">
                <a:tc>
                  <a:txBody>
                    <a:bodyPr/>
                    <a:lstStyle/>
                    <a:p>
                      <a:pPr algn="l" fontAlgn="b"/>
                      <a:r>
                        <a:rPr lang="en-US" sz="1100" u="none" strike="noStrike">
                          <a:effectLst/>
                        </a:rPr>
                        <a:t>Bad Debt Expense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45279329"/>
                  </a:ext>
                </a:extLst>
              </a:tr>
              <a:tr h="287785">
                <a:tc>
                  <a:txBody>
                    <a:bodyPr/>
                    <a:lstStyle/>
                    <a:p>
                      <a:pPr algn="l" fontAlgn="b"/>
                      <a:r>
                        <a:rPr lang="en-US" sz="1100" u="none" strike="noStrike" dirty="0">
                          <a:effectLst/>
                        </a:rPr>
                        <a:t>Patient Balance account</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          1,000 </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29005250"/>
                  </a:ext>
                </a:extLst>
              </a:tr>
              <a:tr h="287785">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52568346"/>
                  </a:ext>
                </a:extLst>
              </a:tr>
            </a:tbl>
          </a:graphicData>
        </a:graphic>
      </p:graphicFrame>
    </p:spTree>
    <p:extLst>
      <p:ext uri="{BB962C8B-B14F-4D97-AF65-F5344CB8AC3E}">
        <p14:creationId xmlns:p14="http://schemas.microsoft.com/office/powerpoint/2010/main" val="2415810623"/>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002" y="2616620"/>
            <a:ext cx="11461898" cy="923330"/>
          </a:xfrm>
          <a:prstGeom prst="rect">
            <a:avLst/>
          </a:prstGeom>
        </p:spPr>
        <p:txBody>
          <a:bodyPr wrap="square">
            <a:spAutoFit/>
          </a:bodyPr>
          <a:lstStyle/>
          <a:p>
            <a:pPr algn="ctr"/>
            <a:r>
              <a:rPr lang="en-US" sz="5400" dirty="0"/>
              <a:t>Month End/Year End Reports</a:t>
            </a:r>
          </a:p>
        </p:txBody>
      </p:sp>
    </p:spTree>
    <p:extLst>
      <p:ext uri="{BB962C8B-B14F-4D97-AF65-F5344CB8AC3E}">
        <p14:creationId xmlns:p14="http://schemas.microsoft.com/office/powerpoint/2010/main" val="1623829710"/>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Month End / Year End Reports</a:t>
            </a:r>
          </a:p>
        </p:txBody>
      </p:sp>
      <p:sp>
        <p:nvSpPr>
          <p:cNvPr id="3" name="Content Placeholder 2"/>
          <p:cNvSpPr>
            <a:spLocks noGrp="1"/>
          </p:cNvSpPr>
          <p:nvPr>
            <p:ph idx="1"/>
          </p:nvPr>
        </p:nvSpPr>
        <p:spPr>
          <a:xfrm>
            <a:off x="680321" y="2136531"/>
            <a:ext cx="9896825" cy="4475285"/>
          </a:xfrm>
        </p:spPr>
        <p:txBody>
          <a:bodyPr>
            <a:normAutofit/>
          </a:bodyPr>
          <a:lstStyle/>
          <a:p>
            <a:r>
              <a:rPr lang="en-US" dirty="0"/>
              <a:t>If you have the discipline of doing a “month end” close process, you will be set up for success at year end when it is time to give your information to your Tax Accountant.</a:t>
            </a:r>
          </a:p>
          <a:p>
            <a:r>
              <a:rPr lang="en-US" dirty="0"/>
              <a:t>Work with your Tax Accountant on other entries that may be needed for Year End.</a:t>
            </a:r>
          </a:p>
          <a:p>
            <a:r>
              <a:rPr lang="en-US" dirty="0"/>
              <a:t>You can run reports in an Accounting software</a:t>
            </a:r>
          </a:p>
          <a:p>
            <a:pPr lvl="1"/>
            <a:r>
              <a:rPr lang="en-US" dirty="0"/>
              <a:t>Balance Sheet – this is a representation of your Assets, Liabilities and Owners Equity</a:t>
            </a:r>
          </a:p>
          <a:p>
            <a:pPr lvl="1"/>
            <a:r>
              <a:rPr lang="en-US" dirty="0"/>
              <a:t>Profit and Loss Statement – this is a representation of your Income and Expenses reflecting your profit/loss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9883654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424" y="2989153"/>
            <a:ext cx="11461898" cy="923330"/>
          </a:xfrm>
          <a:prstGeom prst="rect">
            <a:avLst/>
          </a:prstGeom>
        </p:spPr>
        <p:txBody>
          <a:bodyPr wrap="square">
            <a:spAutoFit/>
          </a:bodyPr>
          <a:lstStyle/>
          <a:p>
            <a:pPr algn="ctr"/>
            <a:r>
              <a:rPr lang="en-US" sz="5400" dirty="0"/>
              <a:t>Software and Revenue Recognition</a:t>
            </a:r>
          </a:p>
        </p:txBody>
      </p:sp>
    </p:spTree>
    <p:extLst>
      <p:ext uri="{BB962C8B-B14F-4D97-AF65-F5344CB8AC3E}">
        <p14:creationId xmlns:p14="http://schemas.microsoft.com/office/powerpoint/2010/main" val="4209691594"/>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 Examples</a:t>
            </a:r>
          </a:p>
        </p:txBody>
      </p:sp>
      <p:graphicFrame>
        <p:nvGraphicFramePr>
          <p:cNvPr id="5" name="Table 4">
            <a:extLst>
              <a:ext uri="{FF2B5EF4-FFF2-40B4-BE49-F238E27FC236}">
                <a16:creationId xmlns:a16="http://schemas.microsoft.com/office/drawing/2014/main" id="{90B4425C-6E57-40BF-AA5B-8668392CC7D1}"/>
              </a:ext>
            </a:extLst>
          </p:cNvPr>
          <p:cNvGraphicFramePr>
            <a:graphicFrameLocks noGrp="1"/>
          </p:cNvGraphicFramePr>
          <p:nvPr>
            <p:extLst>
              <p:ext uri="{D42A27DB-BD31-4B8C-83A1-F6EECF244321}">
                <p14:modId xmlns:p14="http://schemas.microsoft.com/office/powerpoint/2010/main" val="3862567905"/>
              </p:ext>
            </p:extLst>
          </p:nvPr>
        </p:nvGraphicFramePr>
        <p:xfrm>
          <a:off x="1009365" y="3115395"/>
          <a:ext cx="2946400" cy="3623823"/>
        </p:xfrm>
        <a:graphic>
          <a:graphicData uri="http://schemas.openxmlformats.org/drawingml/2006/table">
            <a:tbl>
              <a:tblPr>
                <a:tableStyleId>{5C22544A-7EE6-4342-B048-85BDC9FD1C3A}</a:tableStyleId>
              </a:tblPr>
              <a:tblGrid>
                <a:gridCol w="2180336">
                  <a:extLst>
                    <a:ext uri="{9D8B030D-6E8A-4147-A177-3AD203B41FA5}">
                      <a16:colId xmlns:a16="http://schemas.microsoft.com/office/drawing/2014/main" val="2790548014"/>
                    </a:ext>
                  </a:extLst>
                </a:gridCol>
                <a:gridCol w="766064">
                  <a:extLst>
                    <a:ext uri="{9D8B030D-6E8A-4147-A177-3AD203B41FA5}">
                      <a16:colId xmlns:a16="http://schemas.microsoft.com/office/drawing/2014/main" val="3893695245"/>
                    </a:ext>
                  </a:extLst>
                </a:gridCol>
              </a:tblGrid>
              <a:tr h="240483">
                <a:tc gridSpan="2">
                  <a:txBody>
                    <a:bodyPr/>
                    <a:lstStyle/>
                    <a:p>
                      <a:pPr algn="ctr" fontAlgn="b"/>
                      <a:r>
                        <a:rPr lang="en-US" sz="1400" u="none" strike="noStrike">
                          <a:effectLst/>
                        </a:rPr>
                        <a:t>Balance Sheet</a:t>
                      </a:r>
                      <a:endParaRPr lang="en-US" sz="1400" b="1" i="0" u="none" strike="noStrike">
                        <a:solidFill>
                          <a:srgbClr val="000000"/>
                        </a:solidFill>
                        <a:effectLst/>
                        <a:latin typeface="Arial" panose="020B0604020202020204" pitchFamily="34" charset="0"/>
                      </a:endParaRPr>
                    </a:p>
                  </a:txBody>
                  <a:tcPr marL="7620" marR="7620" marT="7620" marB="0" anchor="b"/>
                </a:tc>
                <a:tc hMerge="1">
                  <a:txBody>
                    <a:bodyPr/>
                    <a:lstStyle/>
                    <a:p>
                      <a:endParaRPr lang="en-US"/>
                    </a:p>
                  </a:txBody>
                  <a:tcPr/>
                </a:tc>
                <a:extLst>
                  <a:ext uri="{0D108BD9-81ED-4DB2-BD59-A6C34878D82A}">
                    <a16:rowId xmlns:a16="http://schemas.microsoft.com/office/drawing/2014/main" val="1661895042"/>
                  </a:ext>
                </a:extLst>
              </a:tr>
              <a:tr h="19902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18703361"/>
                  </a:ext>
                </a:extLst>
              </a:tr>
              <a:tr h="19902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900" u="none" strike="noStrike">
                          <a:effectLst/>
                        </a:rPr>
                        <a:t>Total</a:t>
                      </a:r>
                      <a:endParaRPr lang="en-US" sz="9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252088391"/>
                  </a:ext>
                </a:extLst>
              </a:tr>
              <a:tr h="199020">
                <a:tc>
                  <a:txBody>
                    <a:bodyPr/>
                    <a:lstStyle/>
                    <a:p>
                      <a:pPr algn="l" fontAlgn="b"/>
                      <a:r>
                        <a:rPr lang="en-US" sz="800" u="none" strike="noStrike" dirty="0">
                          <a:effectLst/>
                        </a:rPr>
                        <a:t>ASSETS</a:t>
                      </a:r>
                      <a:endParaRPr lang="en-US" sz="800" b="1"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50211063"/>
                  </a:ext>
                </a:extLst>
              </a:tr>
              <a:tr h="199020">
                <a:tc>
                  <a:txBody>
                    <a:bodyPr/>
                    <a:lstStyle/>
                    <a:p>
                      <a:pPr algn="l" fontAlgn="b"/>
                      <a:r>
                        <a:rPr lang="en-US" sz="800" u="none" strike="noStrike" dirty="0">
                          <a:effectLst/>
                        </a:rPr>
                        <a:t>Business Checking</a:t>
                      </a:r>
                      <a:endParaRPr lang="en-US" sz="800" b="1" i="0" u="none" strike="noStrike" dirty="0">
                        <a:solidFill>
                          <a:srgbClr val="000000"/>
                        </a:solidFill>
                        <a:effectLst/>
                        <a:latin typeface="Arial" panose="020B0604020202020204" pitchFamily="34" charset="0"/>
                      </a:endParaRPr>
                    </a:p>
                  </a:txBody>
                  <a:tcPr marL="274320" marR="7620" marT="7620" marB="0" anchor="b"/>
                </a:tc>
                <a:tc>
                  <a:txBody>
                    <a:bodyPr/>
                    <a:lstStyle/>
                    <a:p>
                      <a:pPr algn="r" fontAlgn="b"/>
                      <a:r>
                        <a:rPr lang="en-US" sz="800" u="none" strike="noStrike">
                          <a:effectLst/>
                        </a:rPr>
                        <a:t>50,000.00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610971349"/>
                  </a:ext>
                </a:extLst>
              </a:tr>
              <a:tr h="199020">
                <a:tc>
                  <a:txBody>
                    <a:bodyPr/>
                    <a:lstStyle/>
                    <a:p>
                      <a:pPr algn="l" fontAlgn="b"/>
                      <a:r>
                        <a:rPr lang="en-US" sz="800" u="none" strike="noStrike">
                          <a:effectLst/>
                        </a:rPr>
                        <a:t>         Accounts Receivable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218474464"/>
                  </a:ext>
                </a:extLst>
              </a:tr>
              <a:tr h="199020">
                <a:tc>
                  <a:txBody>
                    <a:bodyPr/>
                    <a:lstStyle/>
                    <a:p>
                      <a:pPr algn="l" fontAlgn="b"/>
                      <a:r>
                        <a:rPr lang="en-US" sz="800" u="none" strike="noStrike">
                          <a:effectLst/>
                        </a:rPr>
                        <a:t>         Advance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093419636"/>
                  </a:ext>
                </a:extLst>
              </a:tr>
              <a:tr h="199020">
                <a:tc>
                  <a:txBody>
                    <a:bodyPr/>
                    <a:lstStyle/>
                    <a:p>
                      <a:pPr algn="l" fontAlgn="b"/>
                      <a:r>
                        <a:rPr lang="en-US" sz="800" u="none" strike="noStrike">
                          <a:effectLst/>
                        </a:rPr>
                        <a:t>TOTAL ASSETS</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$201,500.00  </a:t>
                      </a:r>
                      <a:endParaRPr lang="en-US" sz="8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490773727"/>
                  </a:ext>
                </a:extLst>
              </a:tr>
              <a:tr h="199020">
                <a:tc>
                  <a:txBody>
                    <a:bodyPr/>
                    <a:lstStyle/>
                    <a:p>
                      <a:pPr algn="l" fontAlgn="b"/>
                      <a:r>
                        <a:rPr lang="en-US" sz="800" u="none" strike="noStrike">
                          <a:effectLst/>
                        </a:rPr>
                        <a:t>LIABILITIES AND EQUITY</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43443028"/>
                  </a:ext>
                </a:extLst>
              </a:tr>
              <a:tr h="199020">
                <a:tc>
                  <a:txBody>
                    <a:bodyPr/>
                    <a:lstStyle/>
                    <a:p>
                      <a:pPr algn="l" fontAlgn="b"/>
                      <a:r>
                        <a:rPr lang="en-US" sz="800" u="none" strike="noStrike">
                          <a:effectLst/>
                        </a:rPr>
                        <a:t>            Accounts Payable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35035552"/>
                  </a:ext>
                </a:extLst>
              </a:tr>
              <a:tr h="199020">
                <a:tc>
                  <a:txBody>
                    <a:bodyPr/>
                    <a:lstStyle/>
                    <a:p>
                      <a:pPr algn="l" fontAlgn="b"/>
                      <a:r>
                        <a:rPr lang="en-US" sz="800" u="none" strike="noStrike">
                          <a:effectLst/>
                        </a:rPr>
                        <a:t>            Loan/Note Payable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324727230"/>
                  </a:ext>
                </a:extLst>
              </a:tr>
              <a:tr h="199020">
                <a:tc>
                  <a:txBody>
                    <a:bodyPr/>
                    <a:lstStyle/>
                    <a:p>
                      <a:pPr algn="l" fontAlgn="b"/>
                      <a:r>
                        <a:rPr lang="en-US" sz="800" u="none" strike="noStrike">
                          <a:effectLst/>
                        </a:rPr>
                        <a:t>            Payroll/Tax Payable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244536360"/>
                  </a:ext>
                </a:extLst>
              </a:tr>
              <a:tr h="199020">
                <a:tc>
                  <a:txBody>
                    <a:bodyPr/>
                    <a:lstStyle/>
                    <a:p>
                      <a:pPr algn="l" fontAlgn="b"/>
                      <a:r>
                        <a:rPr lang="en-US" sz="800" u="none" strike="noStrike">
                          <a:effectLst/>
                        </a:rPr>
                        <a:t>TOTAL LIABILITIES</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21,500.00  </a:t>
                      </a:r>
                      <a:endParaRPr lang="en-US" sz="8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274107276"/>
                  </a:ext>
                </a:extLst>
              </a:tr>
              <a:tr h="199020">
                <a:tc>
                  <a:txBody>
                    <a:bodyPr/>
                    <a:lstStyle/>
                    <a:p>
                      <a:pPr algn="l" fontAlgn="b"/>
                      <a:r>
                        <a:rPr lang="en-US" sz="800" u="none" strike="noStrike">
                          <a:effectLst/>
                        </a:rPr>
                        <a:t>      Opening Balance Equity</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753332275"/>
                  </a:ext>
                </a:extLst>
              </a:tr>
              <a:tr h="199020">
                <a:tc>
                  <a:txBody>
                    <a:bodyPr/>
                    <a:lstStyle/>
                    <a:p>
                      <a:pPr algn="l" fontAlgn="b"/>
                      <a:r>
                        <a:rPr lang="en-US" sz="800" u="none" strike="noStrike">
                          <a:effectLst/>
                        </a:rPr>
                        <a:t>      Retained Earnings</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588512328"/>
                  </a:ext>
                </a:extLst>
              </a:tr>
              <a:tr h="199020">
                <a:tc>
                  <a:txBody>
                    <a:bodyPr/>
                    <a:lstStyle/>
                    <a:p>
                      <a:pPr algn="l" fontAlgn="b"/>
                      <a:r>
                        <a:rPr lang="en-US" sz="800" u="none" strike="noStrike">
                          <a:effectLst/>
                        </a:rPr>
                        <a:t>      Net Income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70,000.00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204101756"/>
                  </a:ext>
                </a:extLst>
              </a:tr>
              <a:tr h="199020">
                <a:tc>
                  <a:txBody>
                    <a:bodyPr/>
                    <a:lstStyle/>
                    <a:p>
                      <a:pPr algn="l" fontAlgn="b"/>
                      <a:r>
                        <a:rPr lang="en-US" sz="800" u="none" strike="noStrike">
                          <a:effectLst/>
                        </a:rPr>
                        <a:t>TOTAL EQUITY</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$180,000.00  </a:t>
                      </a:r>
                      <a:endParaRPr lang="en-US" sz="8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974524438"/>
                  </a:ext>
                </a:extLst>
              </a:tr>
              <a:tr h="199020">
                <a:tc>
                  <a:txBody>
                    <a:bodyPr/>
                    <a:lstStyle/>
                    <a:p>
                      <a:pPr algn="l" fontAlgn="b"/>
                      <a:r>
                        <a:rPr lang="en-US" sz="800" u="none" strike="noStrike">
                          <a:effectLst/>
                        </a:rPr>
                        <a:t>TOTAL LIABILITIES AND EQUITY</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dirty="0">
                          <a:effectLst/>
                        </a:rPr>
                        <a:t>$201,500.00  </a:t>
                      </a:r>
                      <a:endParaRPr lang="en-US" sz="800" b="1"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647004948"/>
                  </a:ext>
                </a:extLst>
              </a:tr>
            </a:tbl>
          </a:graphicData>
        </a:graphic>
      </p:graphicFrame>
      <p:graphicFrame>
        <p:nvGraphicFramePr>
          <p:cNvPr id="6" name="Table 5">
            <a:extLst>
              <a:ext uri="{FF2B5EF4-FFF2-40B4-BE49-F238E27FC236}">
                <a16:creationId xmlns:a16="http://schemas.microsoft.com/office/drawing/2014/main" id="{70044661-50FC-43A0-BC98-3B6A6C14DF95}"/>
              </a:ext>
            </a:extLst>
          </p:cNvPr>
          <p:cNvGraphicFramePr>
            <a:graphicFrameLocks noGrp="1"/>
          </p:cNvGraphicFramePr>
          <p:nvPr>
            <p:extLst>
              <p:ext uri="{D42A27DB-BD31-4B8C-83A1-F6EECF244321}">
                <p14:modId xmlns:p14="http://schemas.microsoft.com/office/powerpoint/2010/main" val="2367732632"/>
              </p:ext>
            </p:extLst>
          </p:nvPr>
        </p:nvGraphicFramePr>
        <p:xfrm>
          <a:off x="7933729" y="2142705"/>
          <a:ext cx="2849394" cy="4556095"/>
        </p:xfrm>
        <a:graphic>
          <a:graphicData uri="http://schemas.openxmlformats.org/drawingml/2006/table">
            <a:tbl>
              <a:tblPr>
                <a:tableStyleId>{5C22544A-7EE6-4342-B048-85BDC9FD1C3A}</a:tableStyleId>
              </a:tblPr>
              <a:tblGrid>
                <a:gridCol w="2108296">
                  <a:extLst>
                    <a:ext uri="{9D8B030D-6E8A-4147-A177-3AD203B41FA5}">
                      <a16:colId xmlns:a16="http://schemas.microsoft.com/office/drawing/2014/main" val="3973634539"/>
                    </a:ext>
                  </a:extLst>
                </a:gridCol>
                <a:gridCol w="741098">
                  <a:extLst>
                    <a:ext uri="{9D8B030D-6E8A-4147-A177-3AD203B41FA5}">
                      <a16:colId xmlns:a16="http://schemas.microsoft.com/office/drawing/2014/main" val="696788477"/>
                    </a:ext>
                  </a:extLst>
                </a:gridCol>
              </a:tblGrid>
              <a:tr h="219674">
                <a:tc gridSpan="2">
                  <a:txBody>
                    <a:bodyPr/>
                    <a:lstStyle/>
                    <a:p>
                      <a:pPr algn="ctr" fontAlgn="b"/>
                      <a:r>
                        <a:rPr lang="en-US" sz="1100" u="none" strike="noStrike">
                          <a:effectLst/>
                        </a:rPr>
                        <a:t>Profit and Loss</a:t>
                      </a:r>
                      <a:endParaRPr lang="en-US" sz="1100" b="1" i="0" u="none" strike="noStrike">
                        <a:solidFill>
                          <a:srgbClr val="000000"/>
                        </a:solidFill>
                        <a:effectLst/>
                        <a:latin typeface="Arial" panose="020B0604020202020204" pitchFamily="34" charset="0"/>
                      </a:endParaRPr>
                    </a:p>
                  </a:txBody>
                  <a:tcPr marL="5949" marR="5949" marT="5949" marB="0" anchor="b"/>
                </a:tc>
                <a:tc hMerge="1">
                  <a:txBody>
                    <a:bodyPr/>
                    <a:lstStyle/>
                    <a:p>
                      <a:endParaRPr lang="en-US"/>
                    </a:p>
                  </a:txBody>
                  <a:tcPr/>
                </a:tc>
                <a:extLst>
                  <a:ext uri="{0D108BD9-81ED-4DB2-BD59-A6C34878D82A}">
                    <a16:rowId xmlns:a16="http://schemas.microsoft.com/office/drawing/2014/main" val="1131207961"/>
                  </a:ext>
                </a:extLst>
              </a:tr>
              <a:tr h="181103">
                <a:tc>
                  <a:txBody>
                    <a:bodyPr/>
                    <a:lstStyle/>
                    <a:p>
                      <a:pPr algn="l" fontAlgn="b"/>
                      <a:endParaRPr lang="en-US" sz="900" b="0" i="0" u="none" strike="noStrike">
                        <a:solidFill>
                          <a:srgbClr val="000000"/>
                        </a:solidFill>
                        <a:effectLst/>
                        <a:latin typeface="Calibri" panose="020F0502020204030204" pitchFamily="34" charset="0"/>
                      </a:endParaRPr>
                    </a:p>
                  </a:txBody>
                  <a:tcPr marL="5949" marR="5949" marT="5949" marB="0" anchor="b"/>
                </a:tc>
                <a:tc>
                  <a:txBody>
                    <a:bodyPr/>
                    <a:lstStyle/>
                    <a:p>
                      <a:pPr algn="ctr" fontAlgn="b"/>
                      <a:r>
                        <a:rPr lang="en-US" sz="700" u="none" strike="noStrike">
                          <a:effectLst/>
                        </a:rPr>
                        <a:t>Total</a:t>
                      </a:r>
                      <a:endParaRPr lang="en-US" sz="700" b="1"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979453468"/>
                  </a:ext>
                </a:extLst>
              </a:tr>
              <a:tr h="180666">
                <a:tc>
                  <a:txBody>
                    <a:bodyPr/>
                    <a:lstStyle/>
                    <a:p>
                      <a:pPr algn="l" fontAlgn="b"/>
                      <a:r>
                        <a:rPr lang="en-US" sz="600" u="none" strike="noStrike">
                          <a:effectLst/>
                        </a:rPr>
                        <a:t>Income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933442736"/>
                  </a:ext>
                </a:extLst>
              </a:tr>
              <a:tr h="180666">
                <a:tc>
                  <a:txBody>
                    <a:bodyPr/>
                    <a:lstStyle/>
                    <a:p>
                      <a:pPr algn="l" fontAlgn="b"/>
                      <a:r>
                        <a:rPr lang="en-US" sz="600" u="none" strike="noStrike">
                          <a:effectLst/>
                        </a:rPr>
                        <a:t>Aetna</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7,000.00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839642868"/>
                  </a:ext>
                </a:extLst>
              </a:tr>
              <a:tr h="180666">
                <a:tc>
                  <a:txBody>
                    <a:bodyPr/>
                    <a:lstStyle/>
                    <a:p>
                      <a:pPr algn="l" fontAlgn="b"/>
                      <a:r>
                        <a:rPr lang="en-US" sz="600" u="none" strike="noStrike">
                          <a:effectLst/>
                        </a:rPr>
                        <a:t>Cigna</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7,500.00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2324967340"/>
                  </a:ext>
                </a:extLst>
              </a:tr>
              <a:tr h="180666">
                <a:tc>
                  <a:txBody>
                    <a:bodyPr/>
                    <a:lstStyle/>
                    <a:p>
                      <a:pPr algn="l" fontAlgn="b"/>
                      <a:r>
                        <a:rPr lang="en-US" sz="600" u="none" strike="noStrike">
                          <a:effectLst/>
                        </a:rPr>
                        <a:t>BCBS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10,500.00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2963662691"/>
                  </a:ext>
                </a:extLst>
              </a:tr>
              <a:tr h="180666">
                <a:tc>
                  <a:txBody>
                    <a:bodyPr/>
                    <a:lstStyle/>
                    <a:p>
                      <a:pPr algn="l" fontAlgn="b"/>
                      <a:r>
                        <a:rPr lang="en-US" sz="600" u="none" strike="noStrike">
                          <a:effectLst/>
                        </a:rPr>
                        <a:t>United</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5,500.00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901648560"/>
                  </a:ext>
                </a:extLst>
              </a:tr>
              <a:tr h="180666">
                <a:tc>
                  <a:txBody>
                    <a:bodyPr/>
                    <a:lstStyle/>
                    <a:p>
                      <a:pPr algn="l" fontAlgn="b"/>
                      <a:r>
                        <a:rPr lang="en-US" sz="600" u="none" strike="noStrike">
                          <a:effectLst/>
                        </a:rPr>
                        <a:t>Tricare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591478133"/>
                  </a:ext>
                </a:extLst>
              </a:tr>
              <a:tr h="180666">
                <a:tc>
                  <a:txBody>
                    <a:bodyPr/>
                    <a:lstStyle/>
                    <a:p>
                      <a:pPr algn="l" fontAlgn="b"/>
                      <a:r>
                        <a:rPr lang="en-US" sz="600" u="none" strike="noStrike">
                          <a:effectLst/>
                        </a:rPr>
                        <a:t>Total Income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     33,000.00  </a:t>
                      </a:r>
                      <a:endParaRPr lang="en-US" sz="600" b="1"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2454634979"/>
                  </a:ext>
                </a:extLst>
              </a:tr>
              <a:tr h="180666">
                <a:tc>
                  <a:txBody>
                    <a:bodyPr/>
                    <a:lstStyle/>
                    <a:p>
                      <a:pPr algn="l" fontAlgn="b"/>
                      <a:r>
                        <a:rPr lang="en-US" sz="600" u="none" strike="noStrike">
                          <a:effectLst/>
                        </a:rPr>
                        <a:t>Cost of Goods Sold</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807242899"/>
                  </a:ext>
                </a:extLst>
              </a:tr>
              <a:tr h="180666">
                <a:tc>
                  <a:txBody>
                    <a:bodyPr/>
                    <a:lstStyle/>
                    <a:p>
                      <a:pPr algn="l" fontAlgn="b"/>
                      <a:r>
                        <a:rPr lang="en-US" sz="600" u="none" strike="noStrike">
                          <a:effectLst/>
                        </a:rPr>
                        <a:t>   Cost of labor - COS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20,000.00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4140523004"/>
                  </a:ext>
                </a:extLst>
              </a:tr>
              <a:tr h="180666">
                <a:tc>
                  <a:txBody>
                    <a:bodyPr/>
                    <a:lstStyle/>
                    <a:p>
                      <a:pPr algn="l" fontAlgn="b"/>
                      <a:r>
                        <a:rPr lang="en-US" sz="600" u="none" strike="noStrike">
                          <a:effectLst/>
                        </a:rPr>
                        <a:t>Total Cost of Goods Sold</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     20,000.00  </a:t>
                      </a:r>
                      <a:endParaRPr lang="en-US" sz="600" b="1"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520310489"/>
                  </a:ext>
                </a:extLst>
              </a:tr>
              <a:tr h="180666">
                <a:tc>
                  <a:txBody>
                    <a:bodyPr/>
                    <a:lstStyle/>
                    <a:p>
                      <a:pPr algn="l" fontAlgn="b"/>
                      <a:r>
                        <a:rPr lang="en-US" sz="600" u="none" strike="noStrike">
                          <a:effectLst/>
                        </a:rPr>
                        <a:t>Gross Profit</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     13,000.00  </a:t>
                      </a:r>
                      <a:endParaRPr lang="en-US" sz="600" b="1"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2364143707"/>
                  </a:ext>
                </a:extLst>
              </a:tr>
              <a:tr h="180666">
                <a:tc>
                  <a:txBody>
                    <a:bodyPr/>
                    <a:lstStyle/>
                    <a:p>
                      <a:pPr algn="l" fontAlgn="b"/>
                      <a:r>
                        <a:rPr lang="en-US" sz="600" u="none" strike="noStrike">
                          <a:effectLst/>
                        </a:rPr>
                        <a:t>Expenses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935435375"/>
                  </a:ext>
                </a:extLst>
              </a:tr>
              <a:tr h="180666">
                <a:tc>
                  <a:txBody>
                    <a:bodyPr/>
                    <a:lstStyle/>
                    <a:p>
                      <a:pPr algn="l" fontAlgn="b"/>
                      <a:r>
                        <a:rPr lang="en-US" sz="600" u="none" strike="noStrike">
                          <a:effectLst/>
                        </a:rPr>
                        <a:t>   Computer Purchases/Office Expense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1,000.00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63499132"/>
                  </a:ext>
                </a:extLst>
              </a:tr>
              <a:tr h="180666">
                <a:tc>
                  <a:txBody>
                    <a:bodyPr/>
                    <a:lstStyle/>
                    <a:p>
                      <a:pPr algn="l" fontAlgn="b"/>
                      <a:r>
                        <a:rPr lang="en-US" sz="600" u="none" strike="noStrike">
                          <a:effectLst/>
                        </a:rPr>
                        <a:t>   Conferences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775952175"/>
                  </a:ext>
                </a:extLst>
              </a:tr>
              <a:tr h="180666">
                <a:tc>
                  <a:txBody>
                    <a:bodyPr/>
                    <a:lstStyle/>
                    <a:p>
                      <a:pPr algn="l" fontAlgn="b"/>
                      <a:r>
                        <a:rPr lang="en-US" sz="600" u="none" strike="noStrike">
                          <a:effectLst/>
                        </a:rPr>
                        <a:t>   Insurance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236276871"/>
                  </a:ext>
                </a:extLst>
              </a:tr>
              <a:tr h="180666">
                <a:tc>
                  <a:txBody>
                    <a:bodyPr/>
                    <a:lstStyle/>
                    <a:p>
                      <a:pPr algn="l" fontAlgn="b"/>
                      <a:r>
                        <a:rPr lang="en-US" sz="600" u="none" strike="noStrike">
                          <a:effectLst/>
                        </a:rPr>
                        <a:t>   Legal &amp; Professional Fees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100.00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147938251"/>
                  </a:ext>
                </a:extLst>
              </a:tr>
              <a:tr h="180666">
                <a:tc>
                  <a:txBody>
                    <a:bodyPr/>
                    <a:lstStyle/>
                    <a:p>
                      <a:pPr algn="l" fontAlgn="b"/>
                      <a:r>
                        <a:rPr lang="en-US" sz="600" u="none" strike="noStrike">
                          <a:effectLst/>
                        </a:rPr>
                        <a:t>   Marketing/Promotional</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654470101"/>
                  </a:ext>
                </a:extLst>
              </a:tr>
              <a:tr h="180666">
                <a:tc>
                  <a:txBody>
                    <a:bodyPr/>
                    <a:lstStyle/>
                    <a:p>
                      <a:pPr algn="l" fontAlgn="b"/>
                      <a:r>
                        <a:rPr lang="en-US" sz="600" u="none" strike="noStrike">
                          <a:effectLst/>
                        </a:rPr>
                        <a:t>   Payroll Tax Expense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2,700.00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236334344"/>
                  </a:ext>
                </a:extLst>
              </a:tr>
              <a:tr h="180666">
                <a:tc>
                  <a:txBody>
                    <a:bodyPr/>
                    <a:lstStyle/>
                    <a:p>
                      <a:pPr algn="l" fontAlgn="b"/>
                      <a:r>
                        <a:rPr lang="en-US" sz="600" u="none" strike="noStrike">
                          <a:effectLst/>
                        </a:rPr>
                        <a:t>   Rent or Lease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1,500.00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947928737"/>
                  </a:ext>
                </a:extLst>
              </a:tr>
              <a:tr h="180666">
                <a:tc>
                  <a:txBody>
                    <a:bodyPr/>
                    <a:lstStyle/>
                    <a:p>
                      <a:pPr algn="l" fontAlgn="b"/>
                      <a:r>
                        <a:rPr lang="en-US" sz="600" u="none" strike="noStrike">
                          <a:effectLst/>
                        </a:rPr>
                        <a:t>   Software Fees/Dues &amp; Subcriptions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2,000.00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54054077"/>
                  </a:ext>
                </a:extLst>
              </a:tr>
              <a:tr h="180666">
                <a:tc>
                  <a:txBody>
                    <a:bodyPr/>
                    <a:lstStyle/>
                    <a:p>
                      <a:pPr algn="l" fontAlgn="b"/>
                      <a:r>
                        <a:rPr lang="en-US" sz="600" u="none" strike="noStrike">
                          <a:effectLst/>
                        </a:rPr>
                        <a:t>   Utilities/Phone Expense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1,000.00  </a:t>
                      </a:r>
                      <a:endParaRPr lang="en-US" sz="600" b="0"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1672119816"/>
                  </a:ext>
                </a:extLst>
              </a:tr>
              <a:tr h="180666">
                <a:tc>
                  <a:txBody>
                    <a:bodyPr/>
                    <a:lstStyle/>
                    <a:p>
                      <a:pPr algn="l" fontAlgn="b"/>
                      <a:r>
                        <a:rPr lang="en-US" sz="600" u="none" strike="noStrike">
                          <a:effectLst/>
                        </a:rPr>
                        <a:t>Total Expenses</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a:effectLst/>
                        </a:rPr>
                        <a:t>$     11,500.00  </a:t>
                      </a:r>
                      <a:endParaRPr lang="en-US" sz="600" b="1" i="0" u="none" strike="noStrike">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4189317644"/>
                  </a:ext>
                </a:extLst>
              </a:tr>
              <a:tr h="180666">
                <a:tc>
                  <a:txBody>
                    <a:bodyPr/>
                    <a:lstStyle/>
                    <a:p>
                      <a:pPr algn="l" fontAlgn="b"/>
                      <a:r>
                        <a:rPr lang="en-US" sz="600" u="none" strike="noStrike">
                          <a:effectLst/>
                        </a:rPr>
                        <a:t>Net Income</a:t>
                      </a:r>
                      <a:endParaRPr lang="en-US" sz="600" b="1" i="0" u="none" strike="noStrike">
                        <a:solidFill>
                          <a:srgbClr val="000000"/>
                        </a:solidFill>
                        <a:effectLst/>
                        <a:latin typeface="Arial" panose="020B0604020202020204" pitchFamily="34" charset="0"/>
                      </a:endParaRPr>
                    </a:p>
                  </a:txBody>
                  <a:tcPr marL="5949" marR="5949" marT="5949" marB="0" anchor="b"/>
                </a:tc>
                <a:tc>
                  <a:txBody>
                    <a:bodyPr/>
                    <a:lstStyle/>
                    <a:p>
                      <a:pPr algn="r" fontAlgn="b"/>
                      <a:r>
                        <a:rPr lang="en-US" sz="600" u="none" strike="noStrike" dirty="0">
                          <a:effectLst/>
                        </a:rPr>
                        <a:t>$      1,500.00  </a:t>
                      </a:r>
                      <a:endParaRPr lang="en-US" sz="600" b="1" i="0" u="none" strike="noStrike" dirty="0">
                        <a:solidFill>
                          <a:srgbClr val="000000"/>
                        </a:solidFill>
                        <a:effectLst/>
                        <a:latin typeface="Arial" panose="020B0604020202020204" pitchFamily="34" charset="0"/>
                      </a:endParaRPr>
                    </a:p>
                  </a:txBody>
                  <a:tcPr marL="5949" marR="5949" marT="5949" marB="0" anchor="b"/>
                </a:tc>
                <a:extLst>
                  <a:ext uri="{0D108BD9-81ED-4DB2-BD59-A6C34878D82A}">
                    <a16:rowId xmlns:a16="http://schemas.microsoft.com/office/drawing/2014/main" val="3495312965"/>
                  </a:ext>
                </a:extLst>
              </a:tr>
            </a:tbl>
          </a:graphicData>
        </a:graphic>
      </p:graphicFrame>
      <p:sp>
        <p:nvSpPr>
          <p:cNvPr id="8" name="Content Placeholder 7">
            <a:extLst>
              <a:ext uri="{FF2B5EF4-FFF2-40B4-BE49-F238E27FC236}">
                <a16:creationId xmlns:a16="http://schemas.microsoft.com/office/drawing/2014/main" id="{8FE4158C-08C1-40E7-A3AC-CD2E7CB55DA3}"/>
              </a:ext>
            </a:extLst>
          </p:cNvPr>
          <p:cNvSpPr>
            <a:spLocks noGrp="1"/>
          </p:cNvSpPr>
          <p:nvPr>
            <p:ph idx="1"/>
          </p:nvPr>
        </p:nvSpPr>
        <p:spPr>
          <a:xfrm>
            <a:off x="184212" y="2142705"/>
            <a:ext cx="4903354" cy="3599316"/>
          </a:xfrm>
        </p:spPr>
        <p:txBody>
          <a:bodyPr/>
          <a:lstStyle/>
          <a:p>
            <a:pPr algn="ctr"/>
            <a:r>
              <a:rPr lang="en-US" sz="1600" dirty="0"/>
              <a:t>Balance Sheet is as of the moment in time the report is ran and is cumulative. Retained Earnings is all Profit/Loss since opening business.  Net Incomer is Profit/Loss for current year.</a:t>
            </a:r>
          </a:p>
          <a:p>
            <a:endParaRPr lang="en-US" dirty="0"/>
          </a:p>
        </p:txBody>
      </p:sp>
      <p:sp>
        <p:nvSpPr>
          <p:cNvPr id="9" name="TextBox 8">
            <a:extLst>
              <a:ext uri="{FF2B5EF4-FFF2-40B4-BE49-F238E27FC236}">
                <a16:creationId xmlns:a16="http://schemas.microsoft.com/office/drawing/2014/main" id="{6F4E00FF-2CF3-439F-A172-E577C21F8411}"/>
              </a:ext>
            </a:extLst>
          </p:cNvPr>
          <p:cNvSpPr txBox="1"/>
          <p:nvPr/>
        </p:nvSpPr>
        <p:spPr>
          <a:xfrm>
            <a:off x="5345024" y="2571922"/>
            <a:ext cx="2159541"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Profit and Loss Statement is for a period of time (per month or per year) and only reflects income and expenses for that period.</a:t>
            </a:r>
          </a:p>
        </p:txBody>
      </p:sp>
    </p:spTree>
    <p:extLst>
      <p:ext uri="{BB962C8B-B14F-4D97-AF65-F5344CB8AC3E}">
        <p14:creationId xmlns:p14="http://schemas.microsoft.com/office/powerpoint/2010/main" val="359083909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 Aging – if you are recording as accrual</a:t>
            </a:r>
          </a:p>
        </p:txBody>
      </p:sp>
      <p:sp>
        <p:nvSpPr>
          <p:cNvPr id="8" name="Content Placeholder 7">
            <a:extLst>
              <a:ext uri="{FF2B5EF4-FFF2-40B4-BE49-F238E27FC236}">
                <a16:creationId xmlns:a16="http://schemas.microsoft.com/office/drawing/2014/main" id="{8FE4158C-08C1-40E7-A3AC-CD2E7CB55DA3}"/>
              </a:ext>
            </a:extLst>
          </p:cNvPr>
          <p:cNvSpPr>
            <a:spLocks noGrp="1"/>
          </p:cNvSpPr>
          <p:nvPr>
            <p:ph idx="1"/>
          </p:nvPr>
        </p:nvSpPr>
        <p:spPr>
          <a:xfrm>
            <a:off x="184212" y="2142705"/>
            <a:ext cx="11129056" cy="2332018"/>
          </a:xfrm>
        </p:spPr>
        <p:txBody>
          <a:bodyPr/>
          <a:lstStyle/>
          <a:p>
            <a:r>
              <a:rPr lang="en-US" sz="2000" dirty="0"/>
              <a:t>If you are recording your sales/revenue on an accrual basis, you will have an AR aging from your accounting software.</a:t>
            </a:r>
          </a:p>
          <a:p>
            <a:r>
              <a:rPr lang="en-US" sz="2000" dirty="0"/>
              <a:t>If you use a PMS, you will also have an AR aging.  Both of these aging reports should match if you are posting payments accurately to both systems.</a:t>
            </a:r>
          </a:p>
          <a:p>
            <a:r>
              <a:rPr lang="en-US" sz="2000" dirty="0"/>
              <a:t>If you are using the cash basis accounting method, you can still use your AR aging report from the PMS to see what claims are outstanding and need to be followed up on.</a:t>
            </a:r>
          </a:p>
          <a:p>
            <a:endParaRPr lang="en-US" dirty="0"/>
          </a:p>
        </p:txBody>
      </p:sp>
      <p:graphicFrame>
        <p:nvGraphicFramePr>
          <p:cNvPr id="3" name="Table 2">
            <a:extLst>
              <a:ext uri="{FF2B5EF4-FFF2-40B4-BE49-F238E27FC236}">
                <a16:creationId xmlns:a16="http://schemas.microsoft.com/office/drawing/2014/main" id="{9DB352F3-0530-40F9-9AE8-7E270FD2824F}"/>
              </a:ext>
            </a:extLst>
          </p:cNvPr>
          <p:cNvGraphicFramePr>
            <a:graphicFrameLocks noGrp="1"/>
          </p:cNvGraphicFramePr>
          <p:nvPr>
            <p:extLst>
              <p:ext uri="{D42A27DB-BD31-4B8C-83A1-F6EECF244321}">
                <p14:modId xmlns:p14="http://schemas.microsoft.com/office/powerpoint/2010/main" val="3193711111"/>
              </p:ext>
            </p:extLst>
          </p:nvPr>
        </p:nvGraphicFramePr>
        <p:xfrm>
          <a:off x="1429582" y="4414837"/>
          <a:ext cx="8864600" cy="1684020"/>
        </p:xfrm>
        <a:graphic>
          <a:graphicData uri="http://schemas.openxmlformats.org/drawingml/2006/table">
            <a:tbl>
              <a:tblPr>
                <a:tableStyleId>{5C22544A-7EE6-4342-B048-85BDC9FD1C3A}</a:tableStyleId>
              </a:tblPr>
              <a:tblGrid>
                <a:gridCol w="711200">
                  <a:extLst>
                    <a:ext uri="{9D8B030D-6E8A-4147-A177-3AD203B41FA5}">
                      <a16:colId xmlns:a16="http://schemas.microsoft.com/office/drawing/2014/main" val="1301953596"/>
                    </a:ext>
                  </a:extLst>
                </a:gridCol>
                <a:gridCol w="1358900">
                  <a:extLst>
                    <a:ext uri="{9D8B030D-6E8A-4147-A177-3AD203B41FA5}">
                      <a16:colId xmlns:a16="http://schemas.microsoft.com/office/drawing/2014/main" val="3010887745"/>
                    </a:ext>
                  </a:extLst>
                </a:gridCol>
                <a:gridCol w="1358900">
                  <a:extLst>
                    <a:ext uri="{9D8B030D-6E8A-4147-A177-3AD203B41FA5}">
                      <a16:colId xmlns:a16="http://schemas.microsoft.com/office/drawing/2014/main" val="1394264465"/>
                    </a:ext>
                  </a:extLst>
                </a:gridCol>
                <a:gridCol w="1358900">
                  <a:extLst>
                    <a:ext uri="{9D8B030D-6E8A-4147-A177-3AD203B41FA5}">
                      <a16:colId xmlns:a16="http://schemas.microsoft.com/office/drawing/2014/main" val="2587589445"/>
                    </a:ext>
                  </a:extLst>
                </a:gridCol>
                <a:gridCol w="1358900">
                  <a:extLst>
                    <a:ext uri="{9D8B030D-6E8A-4147-A177-3AD203B41FA5}">
                      <a16:colId xmlns:a16="http://schemas.microsoft.com/office/drawing/2014/main" val="194267603"/>
                    </a:ext>
                  </a:extLst>
                </a:gridCol>
                <a:gridCol w="1358900">
                  <a:extLst>
                    <a:ext uri="{9D8B030D-6E8A-4147-A177-3AD203B41FA5}">
                      <a16:colId xmlns:a16="http://schemas.microsoft.com/office/drawing/2014/main" val="3484895292"/>
                    </a:ext>
                  </a:extLst>
                </a:gridCol>
                <a:gridCol w="1358900">
                  <a:extLst>
                    <a:ext uri="{9D8B030D-6E8A-4147-A177-3AD203B41FA5}">
                      <a16:colId xmlns:a16="http://schemas.microsoft.com/office/drawing/2014/main" val="3733163598"/>
                    </a:ext>
                  </a:extLst>
                </a:gridCol>
              </a:tblGrid>
              <a:tr h="220980">
                <a:tc gridSpan="7">
                  <a:txBody>
                    <a:bodyPr/>
                    <a:lstStyle/>
                    <a:p>
                      <a:pPr algn="ctr" fontAlgn="b"/>
                      <a:r>
                        <a:rPr lang="en-US" sz="1400" u="none" strike="noStrike">
                          <a:effectLst/>
                        </a:rPr>
                        <a:t>A/R Aging Summary</a:t>
                      </a:r>
                      <a:endParaRPr lang="en-US" sz="1400" b="1" i="0" u="none" strike="noStrike">
                        <a:solidFill>
                          <a:srgbClr val="000000"/>
                        </a:solidFill>
                        <a:effectLst/>
                        <a:latin typeface="Arial" panose="020B060402020202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5478340"/>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900" u="none" strike="noStrike">
                          <a:effectLst/>
                        </a:rPr>
                        <a:t>Current</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1 - 30</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31 - 60</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61 - 90</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91 and over</a:t>
                      </a:r>
                      <a:endParaRPr lang="en-US" sz="900" b="1"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en-US" sz="900" u="none" strike="noStrike">
                          <a:effectLst/>
                        </a:rPr>
                        <a:t>Total</a:t>
                      </a:r>
                      <a:endParaRPr lang="en-US" sz="9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282101551"/>
                  </a:ext>
                </a:extLst>
              </a:tr>
              <a:tr h="182880">
                <a:tc>
                  <a:txBody>
                    <a:bodyPr/>
                    <a:lstStyle/>
                    <a:p>
                      <a:pPr algn="l" fontAlgn="b"/>
                      <a:r>
                        <a:rPr lang="en-US" sz="800" u="none" strike="noStrike">
                          <a:effectLst/>
                        </a:rPr>
                        <a:t>Aetna</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6,000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323439860"/>
                  </a:ext>
                </a:extLst>
              </a:tr>
              <a:tr h="182880">
                <a:tc>
                  <a:txBody>
                    <a:bodyPr/>
                    <a:lstStyle/>
                    <a:p>
                      <a:pPr algn="l" fontAlgn="b"/>
                      <a:r>
                        <a:rPr lang="en-US" sz="800" u="none" strike="noStrike">
                          <a:effectLst/>
                        </a:rPr>
                        <a:t>Cigna</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1,200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7,200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786851786"/>
                  </a:ext>
                </a:extLst>
              </a:tr>
              <a:tr h="182880">
                <a:tc>
                  <a:txBody>
                    <a:bodyPr/>
                    <a:lstStyle/>
                    <a:p>
                      <a:pPr algn="l" fontAlgn="b"/>
                      <a:r>
                        <a:rPr lang="en-US" sz="800" u="none" strike="noStrike">
                          <a:effectLst/>
                        </a:rPr>
                        <a:t>BCBS</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9,500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929261628"/>
                  </a:ext>
                </a:extLst>
              </a:tr>
              <a:tr h="182880">
                <a:tc>
                  <a:txBody>
                    <a:bodyPr/>
                    <a:lstStyle/>
                    <a:p>
                      <a:pPr algn="l" fontAlgn="b"/>
                      <a:r>
                        <a:rPr lang="en-US" sz="800" u="none" strike="noStrike">
                          <a:effectLst/>
                        </a:rPr>
                        <a:t>United</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5,000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1,500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16,500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57156398"/>
                  </a:ext>
                </a:extLst>
              </a:tr>
              <a:tr h="182880">
                <a:tc>
                  <a:txBody>
                    <a:bodyPr/>
                    <a:lstStyle/>
                    <a:p>
                      <a:pPr algn="l" fontAlgn="b"/>
                      <a:r>
                        <a:rPr lang="en-US" sz="800" u="none" strike="noStrike">
                          <a:effectLst/>
                        </a:rPr>
                        <a:t>Tricare</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1,000  </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4,000  </a:t>
                      </a:r>
                      <a:endParaRPr lang="en-US" sz="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24261574"/>
                  </a:ext>
                </a:extLst>
              </a:tr>
              <a:tr h="182880">
                <a:tc>
                  <a:txBody>
                    <a:bodyPr/>
                    <a:lstStyle/>
                    <a:p>
                      <a:pPr algn="l" fontAlgn="b"/>
                      <a:r>
                        <a:rPr lang="en-US" sz="800" u="none" strike="noStrike">
                          <a:effectLst/>
                        </a:rPr>
                        <a:t>TOTAL</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13,000.00  </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13,000.00  </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8,500.00  </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4,200.00  </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4,500.00  </a:t>
                      </a:r>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                         43,200.00  </a:t>
                      </a:r>
                      <a:endParaRPr lang="en-US" sz="800" b="1"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160986465"/>
                  </a:ext>
                </a:extLst>
              </a:tr>
              <a:tr h="182880">
                <a:tc>
                  <a:txBody>
                    <a:bodyPr/>
                    <a:lstStyle/>
                    <a:p>
                      <a:pPr algn="l" fontAlgn="b"/>
                      <a:endParaRPr lang="en-US" sz="800" b="1"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30%</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30%</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20%</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a:effectLst/>
                        </a:rPr>
                        <a:t>10%</a:t>
                      </a:r>
                      <a:endParaRPr lang="en-US" sz="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en-US" sz="800" u="none" strike="noStrike" dirty="0">
                          <a:effectLst/>
                        </a:rPr>
                        <a:t>100%</a:t>
                      </a:r>
                      <a:endParaRPr lang="en-US" sz="8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205095193"/>
                  </a:ext>
                </a:extLst>
              </a:tr>
            </a:tbl>
          </a:graphicData>
        </a:graphic>
      </p:graphicFrame>
    </p:spTree>
    <p:extLst>
      <p:ext uri="{BB962C8B-B14F-4D97-AF65-F5344CB8AC3E}">
        <p14:creationId xmlns:p14="http://schemas.microsoft.com/office/powerpoint/2010/main" val="2559440810"/>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680321" y="2009422"/>
            <a:ext cx="9613861" cy="4502964"/>
          </a:xfrm>
        </p:spPr>
        <p:txBody>
          <a:bodyPr>
            <a:normAutofit/>
          </a:bodyPr>
          <a:lstStyle/>
          <a:p>
            <a:r>
              <a:rPr lang="en-US" dirty="0"/>
              <a:t>Contact Us: info@ababilling.net</a:t>
            </a:r>
          </a:p>
          <a:p>
            <a:endParaRPr lang="en-US" dirty="0"/>
          </a:p>
          <a:p>
            <a:r>
              <a:rPr lang="en-US" dirty="0"/>
              <a:t>Facebook Group: </a:t>
            </a:r>
            <a:r>
              <a:rPr lang="en-US" dirty="0">
                <a:hlinkClick r:id="rId3"/>
              </a:rPr>
              <a:t>https://www.facebook.com/groups/ababillinginshelp/?fref=nf</a:t>
            </a:r>
            <a:endParaRPr lang="en-US" dirty="0"/>
          </a:p>
          <a:p>
            <a:endParaRPr lang="en-US" dirty="0"/>
          </a:p>
          <a:p>
            <a:r>
              <a:rPr lang="en-US" dirty="0"/>
              <a:t>Website: </a:t>
            </a:r>
            <a:r>
              <a:rPr lang="en-US" dirty="0">
                <a:hlinkClick r:id="rId4"/>
              </a:rPr>
              <a:t>www.ababilling.net</a:t>
            </a:r>
            <a:endParaRPr lang="en-US" dirty="0"/>
          </a:p>
          <a:p>
            <a:pPr lvl="1"/>
            <a:r>
              <a:rPr lang="en-US" dirty="0"/>
              <a:t>Check out our blogs for helpful info!</a:t>
            </a:r>
          </a:p>
          <a:p>
            <a:endParaRPr lang="en-US" dirty="0"/>
          </a:p>
          <a:p>
            <a:r>
              <a:rPr lang="en-US" dirty="0"/>
              <a:t>Autism Law Summit and APBA Conferences</a:t>
            </a:r>
          </a:p>
        </p:txBody>
      </p:sp>
      <p:pic>
        <p:nvPicPr>
          <p:cNvPr id="4" name="Picture 3"/>
          <p:cNvPicPr>
            <a:picLocks noChangeAspect="1"/>
          </p:cNvPicPr>
          <p:nvPr/>
        </p:nvPicPr>
        <p:blipFill>
          <a:blip r:embed="rId5"/>
          <a:stretch>
            <a:fillRect/>
          </a:stretch>
        </p:blipFill>
        <p:spPr>
          <a:xfrm>
            <a:off x="9774657" y="5114409"/>
            <a:ext cx="2096966" cy="1397977"/>
          </a:xfrm>
          <a:prstGeom prst="rect">
            <a:avLst/>
          </a:prstGeom>
        </p:spPr>
      </p:pic>
    </p:spTree>
    <p:extLst>
      <p:ext uri="{BB962C8B-B14F-4D97-AF65-F5344CB8AC3E}">
        <p14:creationId xmlns:p14="http://schemas.microsoft.com/office/powerpoint/2010/main" val="146997160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Management vs Accounting Software</a:t>
            </a:r>
          </a:p>
        </p:txBody>
      </p:sp>
      <p:sp>
        <p:nvSpPr>
          <p:cNvPr id="3" name="Content Placeholder 2"/>
          <p:cNvSpPr>
            <a:spLocks noGrp="1"/>
          </p:cNvSpPr>
          <p:nvPr>
            <p:ph idx="1"/>
          </p:nvPr>
        </p:nvSpPr>
        <p:spPr>
          <a:xfrm>
            <a:off x="437744" y="2023353"/>
            <a:ext cx="10872793" cy="4649821"/>
          </a:xfrm>
        </p:spPr>
        <p:txBody>
          <a:bodyPr>
            <a:normAutofit/>
          </a:bodyPr>
          <a:lstStyle/>
          <a:p>
            <a:pPr>
              <a:buFont typeface="Arial" panose="020B0604020202020204" pitchFamily="34" charset="0"/>
              <a:buChar char="•"/>
            </a:pPr>
            <a:r>
              <a:rPr lang="en-US" sz="2800" dirty="0"/>
              <a:t>Practice Management Software</a:t>
            </a:r>
          </a:p>
          <a:p>
            <a:pPr lvl="1">
              <a:lnSpc>
                <a:spcPct val="110000"/>
              </a:lnSpc>
            </a:pPr>
            <a:r>
              <a:rPr lang="en-US" dirty="0"/>
              <a:t>Medical </a:t>
            </a:r>
            <a:r>
              <a:rPr lang="en-US" b="1" dirty="0"/>
              <a:t>practice management software</a:t>
            </a:r>
            <a:r>
              <a:rPr lang="en-US" dirty="0"/>
              <a:t> (PMS) is a category of healthcare </a:t>
            </a:r>
            <a:r>
              <a:rPr lang="en-US" b="1" dirty="0"/>
              <a:t>software</a:t>
            </a:r>
            <a:r>
              <a:rPr lang="en-US" dirty="0"/>
              <a:t> that deals with the day-to-day operations of a medical </a:t>
            </a:r>
            <a:r>
              <a:rPr lang="en-US" b="1" dirty="0"/>
              <a:t>practice</a:t>
            </a:r>
            <a:r>
              <a:rPr lang="en-US" dirty="0"/>
              <a:t>. Such </a:t>
            </a:r>
            <a:r>
              <a:rPr lang="en-US" b="1" dirty="0"/>
              <a:t>software</a:t>
            </a:r>
            <a:r>
              <a:rPr lang="en-US" dirty="0"/>
              <a:t> frequently allows users to capture patient demographics, schedule appointments, maintain lists of insurance payors, perform billing tasks, and generate reports.</a:t>
            </a:r>
          </a:p>
          <a:p>
            <a:pPr marL="457200" lvl="1" indent="0">
              <a:buNone/>
            </a:pPr>
            <a:endParaRPr lang="en-US" dirty="0"/>
          </a:p>
          <a:p>
            <a:r>
              <a:rPr lang="en-US" sz="2800" dirty="0"/>
              <a:t>Accounting Software</a:t>
            </a:r>
          </a:p>
          <a:p>
            <a:pPr lvl="1">
              <a:lnSpc>
                <a:spcPct val="100000"/>
              </a:lnSpc>
            </a:pPr>
            <a:r>
              <a:rPr lang="en-US" b="1" dirty="0"/>
              <a:t>Accounting software</a:t>
            </a:r>
            <a:r>
              <a:rPr lang="en-US" dirty="0"/>
              <a:t> describes a type of application </a:t>
            </a:r>
            <a:r>
              <a:rPr lang="en-US" b="1" dirty="0"/>
              <a:t>software</a:t>
            </a:r>
            <a:r>
              <a:rPr lang="en-US" dirty="0"/>
              <a:t> that records and processes </a:t>
            </a:r>
            <a:r>
              <a:rPr lang="en-US" b="1" dirty="0"/>
              <a:t>accounting </a:t>
            </a:r>
            <a:r>
              <a:rPr lang="en-US" dirty="0"/>
              <a:t>transactions within functional modules such as </a:t>
            </a:r>
            <a:r>
              <a:rPr lang="en-US" b="1" dirty="0"/>
              <a:t>accounts</a:t>
            </a:r>
            <a:r>
              <a:rPr lang="en-US" dirty="0"/>
              <a:t> payable, </a:t>
            </a:r>
            <a:r>
              <a:rPr lang="en-US" b="1" dirty="0"/>
              <a:t>accounts</a:t>
            </a:r>
            <a:r>
              <a:rPr lang="en-US" dirty="0"/>
              <a:t> receivable, journal, general ledger, payroll, and trial balance. It functions as an </a:t>
            </a:r>
            <a:r>
              <a:rPr lang="en-US" b="1" dirty="0"/>
              <a:t>accounting</a:t>
            </a:r>
            <a:r>
              <a:rPr lang="en-US" dirty="0"/>
              <a:t> information system.</a:t>
            </a:r>
            <a:endParaRPr lang="en-US" sz="2400" dirty="0"/>
          </a:p>
          <a:p>
            <a:pPr marL="0" indent="0">
              <a:buNone/>
            </a:pPr>
            <a:endParaRPr lang="en-US" sz="2800" dirty="0"/>
          </a:p>
        </p:txBody>
      </p:sp>
    </p:spTree>
    <p:extLst>
      <p:ext uri="{BB962C8B-B14F-4D97-AF65-F5344CB8AC3E}">
        <p14:creationId xmlns:p14="http://schemas.microsoft.com/office/powerpoint/2010/main" val="53312691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942" y="487991"/>
            <a:ext cx="9784080" cy="1508760"/>
          </a:xfrm>
        </p:spPr>
        <p:txBody>
          <a:bodyPr/>
          <a:lstStyle/>
          <a:p>
            <a:r>
              <a:rPr lang="en-US" dirty="0"/>
              <a:t>Cash Basis vs Accrual Basis Accounting</a:t>
            </a:r>
          </a:p>
        </p:txBody>
      </p:sp>
      <p:sp>
        <p:nvSpPr>
          <p:cNvPr id="3" name="Content Placeholder 2"/>
          <p:cNvSpPr>
            <a:spLocks noGrp="1"/>
          </p:cNvSpPr>
          <p:nvPr>
            <p:ph idx="1"/>
          </p:nvPr>
        </p:nvSpPr>
        <p:spPr>
          <a:xfrm>
            <a:off x="475264" y="2175101"/>
            <a:ext cx="10441091" cy="4067656"/>
          </a:xfrm>
        </p:spPr>
        <p:txBody>
          <a:bodyPr>
            <a:noAutofit/>
          </a:bodyPr>
          <a:lstStyle/>
          <a:p>
            <a:r>
              <a:rPr lang="en-US" sz="2000" dirty="0"/>
              <a:t>The cash basis and accrual basis of accounting are two different methods used to record accounting transactions. The core underlying difference between the two methods is in the timing of transaction recordation. When aggregated over time, the results of the two methods are approximately the same. A brief description of each method follows:</a:t>
            </a:r>
          </a:p>
          <a:p>
            <a:endParaRPr lang="en-US" sz="2000" i="1" dirty="0"/>
          </a:p>
          <a:p>
            <a:r>
              <a:rPr lang="en-US" sz="2000" i="1" dirty="0"/>
              <a:t>Cash basis</a:t>
            </a:r>
            <a:r>
              <a:rPr lang="en-US" sz="2000" dirty="0"/>
              <a:t>. Revenue is recorded when cash is received from customers, and expenses are recorded when cash is paid to suppliers and employees.</a:t>
            </a:r>
          </a:p>
          <a:p>
            <a:endParaRPr lang="en-US" sz="2000" i="1" dirty="0"/>
          </a:p>
          <a:p>
            <a:r>
              <a:rPr lang="en-US" sz="2000" i="1" dirty="0"/>
              <a:t>Accrual basis</a:t>
            </a:r>
            <a:r>
              <a:rPr lang="en-US" sz="2000" dirty="0"/>
              <a:t>. Revenue is recorded when earned and expenses are recorded when consumed.</a:t>
            </a:r>
          </a:p>
          <a:p>
            <a:pPr lvl="1"/>
            <a:endParaRPr lang="en-US" sz="1800" i="1" dirty="0"/>
          </a:p>
        </p:txBody>
      </p:sp>
    </p:spTree>
    <p:extLst>
      <p:ext uri="{BB962C8B-B14F-4D97-AF65-F5344CB8AC3E}">
        <p14:creationId xmlns:p14="http://schemas.microsoft.com/office/powerpoint/2010/main" val="412287794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in revenue/expense recognition</a:t>
            </a:r>
          </a:p>
        </p:txBody>
      </p:sp>
      <p:sp>
        <p:nvSpPr>
          <p:cNvPr id="3" name="Content Placeholder 2"/>
          <p:cNvSpPr>
            <a:spLocks noGrp="1"/>
          </p:cNvSpPr>
          <p:nvPr>
            <p:ph idx="1"/>
          </p:nvPr>
        </p:nvSpPr>
        <p:spPr>
          <a:xfrm>
            <a:off x="165371" y="1994170"/>
            <a:ext cx="10418324" cy="4587252"/>
          </a:xfrm>
        </p:spPr>
        <p:txBody>
          <a:bodyPr>
            <a:noAutofit/>
          </a:bodyPr>
          <a:lstStyle/>
          <a:p>
            <a:r>
              <a:rPr lang="en-US" sz="2000" dirty="0"/>
              <a:t>The timing difference between the two methods occurs because revenue recognition is delayed under the cash basis until customer payments arrive at the company. Similarly, the recognition of expenses under the cash basis can be delayed until such time as a supplier invoice is paid. To apply these concepts, here are several examples:</a:t>
            </a:r>
          </a:p>
          <a:p>
            <a:endParaRPr lang="en-US" sz="2000" i="1" dirty="0"/>
          </a:p>
          <a:p>
            <a:r>
              <a:rPr lang="en-US" sz="2000" i="1" dirty="0"/>
              <a:t>Revenue recognition</a:t>
            </a:r>
            <a:r>
              <a:rPr lang="en-US" sz="2000" dirty="0"/>
              <a:t>. A company sells $10,000 of green widgets to a customer in March, which pays the invoice in April. Under the cash basis, the seller recognizes the sale in April, when the cash is received. Under the accrual basis, the seller recognizes the sale in March, when it issues the invoice.</a:t>
            </a:r>
          </a:p>
          <a:p>
            <a:endParaRPr lang="en-US" sz="2000" i="1" dirty="0"/>
          </a:p>
          <a:p>
            <a:r>
              <a:rPr lang="en-US" sz="2000" i="1" dirty="0"/>
              <a:t>Expense recognition</a:t>
            </a:r>
            <a:r>
              <a:rPr lang="en-US" sz="2000" dirty="0"/>
              <a:t>. A company buys $500 of office supplies in May, which it pays for in June. Under the cash basis, the buyer recognizes the purchase in June, when it pays the bill. Under the accrual basis, the buyer recognizes the purchase in May, when it receives the supplier's invoice.</a:t>
            </a:r>
          </a:p>
        </p:txBody>
      </p:sp>
    </p:spTree>
    <p:extLst>
      <p:ext uri="{BB962C8B-B14F-4D97-AF65-F5344CB8AC3E}">
        <p14:creationId xmlns:p14="http://schemas.microsoft.com/office/powerpoint/2010/main" val="93135805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852" y="855450"/>
            <a:ext cx="7926542" cy="788325"/>
          </a:xfrm>
        </p:spPr>
        <p:txBody>
          <a:bodyPr/>
          <a:lstStyle/>
          <a:p>
            <a:r>
              <a:rPr lang="en-US" dirty="0"/>
              <a:t>More explanation</a:t>
            </a:r>
          </a:p>
        </p:txBody>
      </p:sp>
      <p:sp>
        <p:nvSpPr>
          <p:cNvPr id="3" name="Content Placeholder 2"/>
          <p:cNvSpPr>
            <a:spLocks noGrp="1"/>
          </p:cNvSpPr>
          <p:nvPr>
            <p:ph idx="1"/>
          </p:nvPr>
        </p:nvSpPr>
        <p:spPr>
          <a:xfrm>
            <a:off x="194553" y="2140085"/>
            <a:ext cx="11517549" cy="4386465"/>
          </a:xfrm>
        </p:spPr>
        <p:txBody>
          <a:bodyPr>
            <a:normAutofit fontScale="85000" lnSpcReduction="10000"/>
          </a:bodyPr>
          <a:lstStyle/>
          <a:p>
            <a:pPr>
              <a:lnSpc>
                <a:spcPct val="110000"/>
              </a:lnSpc>
            </a:pPr>
            <a:r>
              <a:rPr lang="en-US" dirty="0"/>
              <a:t>The cash basis is only available for use if a company has no more than $5 million of sales per year (as per the IRS). It is easiest to account for transactions using the cash basis, since no complex accounting transactions such as accruals and deferrals are needed. Given its ease of use, the cash basis is widely used in small businesses. However, the relatively random timing of cash receipts and expenditures means that reported results can vary between unusually high and low profits.</a:t>
            </a:r>
          </a:p>
          <a:p>
            <a:pPr>
              <a:lnSpc>
                <a:spcPct val="110000"/>
              </a:lnSpc>
            </a:pPr>
            <a:r>
              <a:rPr lang="en-US" dirty="0"/>
              <a:t>The accrual basis is used by all larger companies, for several reasons. First, its use is required for tax reporting when sales exceed $5 million. Also, a company's financial statements can only be audited if they have been prepared using the accrual basis. In addition, the financial results of a business under the accrual basis are more likely to match revenues and expenses in the same reporting period, so that the true profitability of an organization can be discerned. However, unless a statement of cash flows is included in the financial statements, this approach does not reveal the ability of a business to generate cash.</a:t>
            </a:r>
          </a:p>
          <a:p>
            <a:endParaRPr lang="en-US" sz="2200" dirty="0"/>
          </a:p>
        </p:txBody>
      </p:sp>
    </p:spTree>
    <p:extLst>
      <p:ext uri="{BB962C8B-B14F-4D97-AF65-F5344CB8AC3E}">
        <p14:creationId xmlns:p14="http://schemas.microsoft.com/office/powerpoint/2010/main" val="230677314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 and Cons of Practice Management Software</a:t>
            </a:r>
          </a:p>
        </p:txBody>
      </p:sp>
      <p:sp>
        <p:nvSpPr>
          <p:cNvPr id="3" name="Content Placeholder 2"/>
          <p:cNvSpPr>
            <a:spLocks noGrp="1"/>
          </p:cNvSpPr>
          <p:nvPr>
            <p:ph idx="1"/>
          </p:nvPr>
        </p:nvSpPr>
        <p:spPr>
          <a:xfrm>
            <a:off x="194553" y="1998132"/>
            <a:ext cx="10924162" cy="4752863"/>
          </a:xfrm>
        </p:spPr>
        <p:txBody>
          <a:bodyPr>
            <a:normAutofit fontScale="25000" lnSpcReduction="20000"/>
          </a:bodyPr>
          <a:lstStyle/>
          <a:p>
            <a:pPr>
              <a:lnSpc>
                <a:spcPct val="120000"/>
              </a:lnSpc>
            </a:pPr>
            <a:r>
              <a:rPr lang="en-US" sz="8000" dirty="0"/>
              <a:t>Choosing your practice management system is one of the most important decisions you will make. A practice management system can be very expensive, so you’ll want to make sure your decision will serve you well for many years.</a:t>
            </a:r>
          </a:p>
          <a:p>
            <a:pPr>
              <a:lnSpc>
                <a:spcPct val="120000"/>
              </a:lnSpc>
            </a:pPr>
            <a:r>
              <a:rPr lang="en-US" sz="8000" dirty="0"/>
              <a:t>For ABA providers, there are many options to consider with PMS.  Look for functions that add value to your clinical documentation.</a:t>
            </a:r>
          </a:p>
          <a:p>
            <a:pPr fontAlgn="base">
              <a:lnSpc>
                <a:spcPct val="120000"/>
              </a:lnSpc>
            </a:pPr>
            <a:r>
              <a:rPr lang="en-US" sz="8000" dirty="0"/>
              <a:t>Web-based PMS offer features with shortcuts that save time, money, keystrokes, and denials while improving cash flow and help prevent one of the biggest problems in billing, which cost practices money: they catch many denials up front, when you first submit them.</a:t>
            </a:r>
          </a:p>
          <a:p>
            <a:pPr fontAlgn="base">
              <a:lnSpc>
                <a:spcPct val="120000"/>
              </a:lnSpc>
            </a:pPr>
            <a:r>
              <a:rPr lang="en-US" sz="8000" dirty="0"/>
              <a:t>Another thing to consider when you choose your practice management system is that it is very difficult to change software down the road. Don’t go into your new business thinking you will get better software in a few years. What happens then is that you now have all your patients and all the insurance companies loaded in your program and you now have to move them all into a new program or start over and reenter all the information.  Transfers are an option, but they rarely go smoothly and can be expensive.</a:t>
            </a:r>
          </a:p>
          <a:p>
            <a:pPr fontAlgn="base">
              <a:lnSpc>
                <a:spcPct val="120000"/>
              </a:lnSpc>
            </a:pPr>
            <a:endParaRPr lang="en-US" sz="8000" dirty="0"/>
          </a:p>
          <a:p>
            <a:endParaRPr lang="en-US" dirty="0"/>
          </a:p>
        </p:txBody>
      </p:sp>
    </p:spTree>
    <p:extLst>
      <p:ext uri="{BB962C8B-B14F-4D97-AF65-F5344CB8AC3E}">
        <p14:creationId xmlns:p14="http://schemas.microsoft.com/office/powerpoint/2010/main" val="376381093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 and Cons of Practice Management Software</a:t>
            </a:r>
          </a:p>
        </p:txBody>
      </p:sp>
      <p:sp>
        <p:nvSpPr>
          <p:cNvPr id="3" name="Content Placeholder 2"/>
          <p:cNvSpPr>
            <a:spLocks noGrp="1"/>
          </p:cNvSpPr>
          <p:nvPr>
            <p:ph idx="1"/>
          </p:nvPr>
        </p:nvSpPr>
        <p:spPr>
          <a:xfrm>
            <a:off x="184826" y="2159540"/>
            <a:ext cx="10486523" cy="4435797"/>
          </a:xfrm>
        </p:spPr>
        <p:txBody>
          <a:bodyPr>
            <a:normAutofit lnSpcReduction="10000"/>
          </a:bodyPr>
          <a:lstStyle/>
          <a:p>
            <a:pPr>
              <a:lnSpc>
                <a:spcPct val="100000"/>
              </a:lnSpc>
            </a:pPr>
            <a:r>
              <a:rPr lang="en-US" sz="2000" dirty="0"/>
              <a:t>PMS do not typically include the items you get in an Accounting software such as tracking expenses and producing Accounting reports (Balance Sheet, Profit and Loss, Cash Flow Statements, etc.)</a:t>
            </a:r>
          </a:p>
          <a:p>
            <a:pPr>
              <a:lnSpc>
                <a:spcPct val="100000"/>
              </a:lnSpc>
            </a:pPr>
            <a:r>
              <a:rPr lang="en-US" sz="2000" dirty="0"/>
              <a:t>Accounting software enables you to manage your business's financial transactions. Such programs can vary widely in scope, with some programs designed for little more than simple bookkeeping and some designed to manage the entire financial comings and goings of large businesses. Using accounting software helps companies to use the resources in their accounting departments efficiently, and can reduce costly bookkeeping mistakes.</a:t>
            </a:r>
          </a:p>
          <a:p>
            <a:pPr>
              <a:lnSpc>
                <a:spcPct val="100000"/>
              </a:lnSpc>
            </a:pPr>
            <a:r>
              <a:rPr lang="en-US" sz="2000" dirty="0"/>
              <a:t>Filing your business taxes can be a complex process, requiring you to keep close track of all your business's transactions. Accounting software helps to make this process easier by ensuring that all of your business's financial details are in one place. </a:t>
            </a:r>
          </a:p>
          <a:p>
            <a:pPr>
              <a:lnSpc>
                <a:spcPct val="100000"/>
              </a:lnSpc>
            </a:pPr>
            <a:r>
              <a:rPr lang="en-US" sz="2000" dirty="0"/>
              <a:t>Having Accounting software and keeping it updated monthly will allow year end reports to be produced for taxes quickly and efficiently.</a:t>
            </a:r>
          </a:p>
          <a:p>
            <a:pPr>
              <a:lnSpc>
                <a:spcPct val="100000"/>
              </a:lnSpc>
            </a:pPr>
            <a:endParaRPr lang="en-US" dirty="0"/>
          </a:p>
        </p:txBody>
      </p:sp>
    </p:spTree>
    <p:extLst>
      <p:ext uri="{BB962C8B-B14F-4D97-AF65-F5344CB8AC3E}">
        <p14:creationId xmlns:p14="http://schemas.microsoft.com/office/powerpoint/2010/main" val="1305729024"/>
      </p:ext>
    </p:extLst>
  </p:cSld>
  <p:clrMapOvr>
    <a:masterClrMapping/>
  </p:clrMapOvr>
  <p:transition spd="slow">
    <p:wipe/>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3286</TotalTime>
  <Words>3485</Words>
  <Application>Microsoft Office PowerPoint</Application>
  <PresentationFormat>Widescreen</PresentationFormat>
  <Paragraphs>921</Paragraphs>
  <Slides>32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Microsoft Sans Serif</vt:lpstr>
      <vt:lpstr>Trebuchet MS</vt:lpstr>
      <vt:lpstr>Berlin</vt:lpstr>
      <vt:lpstr>Let’s Talk Accounting!</vt:lpstr>
      <vt:lpstr>Accounting Cycle</vt:lpstr>
      <vt:lpstr>PowerPoint Presentation</vt:lpstr>
      <vt:lpstr>Practice Management vs Accounting Software</vt:lpstr>
      <vt:lpstr>Cash Basis vs Accrual Basis Accounting</vt:lpstr>
      <vt:lpstr>Differences in revenue/expense recognition</vt:lpstr>
      <vt:lpstr>More explanation</vt:lpstr>
      <vt:lpstr>Pros and Cons of Practice Management Software</vt:lpstr>
      <vt:lpstr>Pros and Cons of Practice Management Software</vt:lpstr>
      <vt:lpstr>PowerPoint Presentation</vt:lpstr>
      <vt:lpstr>Timekeeping for ABA Providers</vt:lpstr>
      <vt:lpstr>Timekeeping for Payroll</vt:lpstr>
      <vt:lpstr>Payroll Reports and Accounting Entry</vt:lpstr>
      <vt:lpstr>Timekeeping for Payroll</vt:lpstr>
      <vt:lpstr>Chart of Accounts and Other Expenses</vt:lpstr>
      <vt:lpstr>Other Expense Reports</vt:lpstr>
      <vt:lpstr>PowerPoint Presentation</vt:lpstr>
      <vt:lpstr>Revenue for Claims</vt:lpstr>
      <vt:lpstr>Tracking Revenue in Accounting Software</vt:lpstr>
      <vt:lpstr>Sales Reports by Customer (Insurance plan)</vt:lpstr>
      <vt:lpstr>Sales Reports by Service</vt:lpstr>
      <vt:lpstr>PowerPoint Presentation</vt:lpstr>
      <vt:lpstr>Record Payments</vt:lpstr>
      <vt:lpstr>Record Payments</vt:lpstr>
      <vt:lpstr>Patient Responsibility Invoices</vt:lpstr>
      <vt:lpstr>Patient Responsibility Invoices</vt:lpstr>
      <vt:lpstr>Bad Debt Write offs</vt:lpstr>
      <vt:lpstr>PowerPoint Presentation</vt:lpstr>
      <vt:lpstr>Month End / Year End Reports</vt:lpstr>
      <vt:lpstr>Report Examples</vt:lpstr>
      <vt:lpstr>A/R Aging – if you are recording as accrual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Insurance Reviews</dc:title>
  <dc:creator>Emily Roche</dc:creator>
  <cp:lastModifiedBy>Michele Silcox</cp:lastModifiedBy>
  <cp:revision>73</cp:revision>
  <dcterms:created xsi:type="dcterms:W3CDTF">2017-02-19T01:19:46Z</dcterms:created>
  <dcterms:modified xsi:type="dcterms:W3CDTF">2018-09-19T15:36:20Z</dcterms:modified>
</cp:coreProperties>
</file>