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37" d="100"/>
          <a:sy n="37" d="100"/>
        </p:scale>
        <p:origin x="494" y="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1/5/2019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1/5/2019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1/5/2019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1/5/2019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1/5/2019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anuals.health.mil/" TargetMode="External"/><Relationship Id="rId2" Type="http://schemas.openxmlformats.org/officeDocument/2006/relationships/hyperlink" Target="https://www.apbahome.net/store/ListProducts.aspx?catid=694517&amp;ftr" TargetMode="External"/><Relationship Id="rId1" Type="http://schemas.openxmlformats.org/officeDocument/2006/relationships/slideLayout" Target="../slideLayouts/slideLayout2.xml"/><Relationship Id="rId5" Type="http://schemas.openxmlformats.org/officeDocument/2006/relationships/hyperlink" Target="https://www.bacb.com/maintain/maintaining-rbt/" TargetMode="External"/><Relationship Id="rId4" Type="http://schemas.openxmlformats.org/officeDocument/2006/relationships/hyperlink" Target="https://www.bacb.com/wp-content/uploads/2017/09/ABA_Guidelines_for_ASD.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tricare-west.com/content/hnfs/home/tw/prov/benefits/benefits_a_to_z/aba/med_doc.html" TargetMode="External"/><Relationship Id="rId2" Type="http://schemas.openxmlformats.org/officeDocument/2006/relationships/hyperlink" Target="https://www.tricare-west.com/content/hnfs/home/tw/prov/res/provider_news/acd-program-reminders.html" TargetMode="External"/><Relationship Id="rId1" Type="http://schemas.openxmlformats.org/officeDocument/2006/relationships/slideLayout" Target="../slideLayouts/slideLayout2.xml"/><Relationship Id="rId5" Type="http://schemas.openxmlformats.org/officeDocument/2006/relationships/hyperlink" Target="mailto:tsingletary1@humana.com" TargetMode="External"/><Relationship Id="rId4" Type="http://schemas.openxmlformats.org/officeDocument/2006/relationships/hyperlink" Target="https://www.humanamilitary.com/autism-coe/provider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95BD3-B9E4-4041-9696-F04C3BA6402A}"/>
              </a:ext>
            </a:extLst>
          </p:cNvPr>
          <p:cNvSpPr>
            <a:spLocks noGrp="1"/>
          </p:cNvSpPr>
          <p:nvPr>
            <p:ph type="ctrTitle"/>
          </p:nvPr>
        </p:nvSpPr>
        <p:spPr/>
        <p:txBody>
          <a:bodyPr anchor="ctr">
            <a:normAutofit/>
          </a:bodyPr>
          <a:lstStyle/>
          <a:p>
            <a:pPr algn="ctr"/>
            <a:r>
              <a:rPr lang="en-US" sz="4400" dirty="0"/>
              <a:t>TRICARE Review</a:t>
            </a:r>
          </a:p>
        </p:txBody>
      </p:sp>
      <p:sp>
        <p:nvSpPr>
          <p:cNvPr id="3" name="Subtitle 2">
            <a:extLst>
              <a:ext uri="{FF2B5EF4-FFF2-40B4-BE49-F238E27FC236}">
                <a16:creationId xmlns:a16="http://schemas.microsoft.com/office/drawing/2014/main" id="{35034283-03D2-4CBD-A26D-66B672F13617}"/>
              </a:ext>
            </a:extLst>
          </p:cNvPr>
          <p:cNvSpPr>
            <a:spLocks noGrp="1"/>
          </p:cNvSpPr>
          <p:nvPr>
            <p:ph type="subTitle" idx="1"/>
          </p:nvPr>
        </p:nvSpPr>
        <p:spPr/>
        <p:txBody>
          <a:bodyPr>
            <a:normAutofit fontScale="92500" lnSpcReduction="20000"/>
          </a:bodyPr>
          <a:lstStyle/>
          <a:p>
            <a:pPr algn="ctr"/>
            <a:r>
              <a:rPr lang="en-US" dirty="0"/>
              <a:t>Basic review of dha information provided and discussed in conference call</a:t>
            </a:r>
          </a:p>
          <a:p>
            <a:pPr algn="ctr"/>
            <a:r>
              <a:rPr lang="en-US" dirty="0"/>
              <a:t>Presented by:  michele Silcox, cmrs</a:t>
            </a:r>
          </a:p>
        </p:txBody>
      </p:sp>
    </p:spTree>
    <p:extLst>
      <p:ext uri="{BB962C8B-B14F-4D97-AF65-F5344CB8AC3E}">
        <p14:creationId xmlns:p14="http://schemas.microsoft.com/office/powerpoint/2010/main" val="2180472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6761D-1824-40C6-BEA9-13FE972C000C}"/>
              </a:ext>
            </a:extLst>
          </p:cNvPr>
          <p:cNvSpPr>
            <a:spLocks noGrp="1"/>
          </p:cNvSpPr>
          <p:nvPr>
            <p:ph type="title"/>
          </p:nvPr>
        </p:nvSpPr>
        <p:spPr/>
        <p:txBody>
          <a:bodyPr/>
          <a:lstStyle/>
          <a:p>
            <a:r>
              <a:rPr lang="en-US" dirty="0"/>
              <a:t>General disclaimer</a:t>
            </a:r>
          </a:p>
        </p:txBody>
      </p:sp>
      <p:sp>
        <p:nvSpPr>
          <p:cNvPr id="3" name="Content Placeholder 2">
            <a:extLst>
              <a:ext uri="{FF2B5EF4-FFF2-40B4-BE49-F238E27FC236}">
                <a16:creationId xmlns:a16="http://schemas.microsoft.com/office/drawing/2014/main" id="{84040ABF-58ED-44A7-AE6D-9D15F61A5D27}"/>
              </a:ext>
            </a:extLst>
          </p:cNvPr>
          <p:cNvSpPr>
            <a:spLocks noGrp="1"/>
          </p:cNvSpPr>
          <p:nvPr>
            <p:ph idx="1"/>
          </p:nvPr>
        </p:nvSpPr>
        <p:spPr>
          <a:xfrm>
            <a:off x="581192" y="2180496"/>
            <a:ext cx="11029615" cy="3678303"/>
          </a:xfrm>
        </p:spPr>
        <p:txBody>
          <a:bodyPr/>
          <a:lstStyle/>
          <a:p>
            <a:r>
              <a:rPr lang="en-US" dirty="0"/>
              <a:t>The following presentation is intended to share information for providers who were not able to attend the DHA Conference calls covering the TRICARE ACD: Provider Information Meeting – 2019 Category I CPT codes December 2018 or are new to reviewing information released by the Defense Health Agency (DHA) regarding the changes to the Category I CPT Codes.  This presentation reflects my best current understanding of policies contained within and being updated to the TRICARE Operations Manual (TOM).  Providers are urged to confirm all presented material with their points of contact with East or West contractors, DHA directly and the information provided by the Steering Committee for the Category I code changes, and to use their best judgement when determining how to proceed.</a:t>
            </a:r>
          </a:p>
          <a:p>
            <a:r>
              <a:rPr lang="en-US" dirty="0"/>
              <a:t>This presentation does not reflect opinions of any organization, but I have done my best to stay in alignment with the guidance from the Steering Committee and direct confirmation from payor sources.</a:t>
            </a:r>
          </a:p>
        </p:txBody>
      </p:sp>
    </p:spTree>
    <p:extLst>
      <p:ext uri="{BB962C8B-B14F-4D97-AF65-F5344CB8AC3E}">
        <p14:creationId xmlns:p14="http://schemas.microsoft.com/office/powerpoint/2010/main" val="2359388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9416C-55B9-41F1-A637-66A0B0865F0A}"/>
              </a:ext>
            </a:extLst>
          </p:cNvPr>
          <p:cNvSpPr>
            <a:spLocks noGrp="1"/>
          </p:cNvSpPr>
          <p:nvPr>
            <p:ph type="title"/>
          </p:nvPr>
        </p:nvSpPr>
        <p:spPr/>
        <p:txBody>
          <a:bodyPr/>
          <a:lstStyle/>
          <a:p>
            <a:r>
              <a:rPr lang="en-US" dirty="0"/>
              <a:t>Resources – 1 of 2</a:t>
            </a:r>
          </a:p>
        </p:txBody>
      </p:sp>
      <p:sp>
        <p:nvSpPr>
          <p:cNvPr id="3" name="Content Placeholder 2">
            <a:extLst>
              <a:ext uri="{FF2B5EF4-FFF2-40B4-BE49-F238E27FC236}">
                <a16:creationId xmlns:a16="http://schemas.microsoft.com/office/drawing/2014/main" id="{7D02BC7A-3BDF-459A-8CF3-7741DB06D8F1}"/>
              </a:ext>
            </a:extLst>
          </p:cNvPr>
          <p:cNvSpPr>
            <a:spLocks noGrp="1"/>
          </p:cNvSpPr>
          <p:nvPr>
            <p:ph idx="1"/>
          </p:nvPr>
        </p:nvSpPr>
        <p:spPr>
          <a:xfrm>
            <a:off x="581192" y="1935332"/>
            <a:ext cx="11029615" cy="4767309"/>
          </a:xfrm>
        </p:spPr>
        <p:txBody>
          <a:bodyPr>
            <a:normAutofit/>
          </a:bodyPr>
          <a:lstStyle/>
          <a:p>
            <a:r>
              <a:rPr lang="en-US" dirty="0"/>
              <a:t>BAAN Webinar: Homeostasis:  Ethical Guidance for Navigating Payor Policy Adjustments</a:t>
            </a:r>
          </a:p>
          <a:p>
            <a:pPr lvl="1"/>
            <a:r>
              <a:rPr lang="en-US" dirty="0"/>
              <a:t>Link for recording to be posted in Advocating for Tricare ABA Facebook group and on BAAN Website soon!</a:t>
            </a:r>
          </a:p>
          <a:p>
            <a:pPr lvl="1"/>
            <a:r>
              <a:rPr lang="en-US" dirty="0"/>
              <a:t>Slide deck added to Facebook group files</a:t>
            </a:r>
          </a:p>
          <a:p>
            <a:r>
              <a:rPr lang="en-US" dirty="0"/>
              <a:t>APBA Recorded Sessions on New CPT Codes</a:t>
            </a:r>
          </a:p>
          <a:p>
            <a:pPr lvl="1"/>
            <a:r>
              <a:rPr lang="en-US" dirty="0">
                <a:hlinkClick r:id="rId2"/>
              </a:rPr>
              <a:t>https://www.apbahome.net/store/ListProducts.aspx?catid=694517&amp;ftr</a:t>
            </a:r>
            <a:endParaRPr lang="en-US" dirty="0"/>
          </a:p>
          <a:p>
            <a:r>
              <a:rPr lang="en-US" dirty="0"/>
              <a:t>TRICARE Operations Manual</a:t>
            </a:r>
          </a:p>
          <a:p>
            <a:pPr lvl="1"/>
            <a:r>
              <a:rPr lang="en-US" dirty="0">
                <a:hlinkClick r:id="rId3"/>
              </a:rPr>
              <a:t>TRICARE Manuals - Home - Health.mil</a:t>
            </a:r>
          </a:p>
          <a:p>
            <a:r>
              <a:rPr lang="en-US" dirty="0"/>
              <a:t>BACB Applied Behavior Analysis Treatment of Autism Spectrum Disorder:  Practice Guidelines for Healthcare Funders and Managers</a:t>
            </a:r>
          </a:p>
          <a:p>
            <a:pPr lvl="1"/>
            <a:r>
              <a:rPr lang="en-US" dirty="0">
                <a:hlinkClick r:id="rId4"/>
              </a:rPr>
              <a:t>https://www.bacb.com/wp-content/uploads/2017/09/ABA_Guidelines_for_ASD.pdf</a:t>
            </a:r>
            <a:endParaRPr lang="en-US" dirty="0"/>
          </a:p>
          <a:p>
            <a:r>
              <a:rPr lang="en-US" dirty="0"/>
              <a:t>BACB Maintaining the RBT Credential</a:t>
            </a:r>
          </a:p>
          <a:p>
            <a:pPr lvl="1"/>
            <a:r>
              <a:rPr lang="en-US" dirty="0">
                <a:hlinkClick r:id="rId5"/>
              </a:rPr>
              <a:t>https://www.bacb.com/maintain/maintaining-rbt/</a:t>
            </a:r>
            <a:endParaRPr lang="en-US" dirty="0"/>
          </a:p>
          <a:p>
            <a:endParaRPr lang="en-US" dirty="0"/>
          </a:p>
        </p:txBody>
      </p:sp>
    </p:spTree>
    <p:extLst>
      <p:ext uri="{BB962C8B-B14F-4D97-AF65-F5344CB8AC3E}">
        <p14:creationId xmlns:p14="http://schemas.microsoft.com/office/powerpoint/2010/main" val="511139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9E524-C03C-433D-8598-16CE042591A3}"/>
              </a:ext>
            </a:extLst>
          </p:cNvPr>
          <p:cNvSpPr>
            <a:spLocks noGrp="1"/>
          </p:cNvSpPr>
          <p:nvPr>
            <p:ph type="title"/>
          </p:nvPr>
        </p:nvSpPr>
        <p:spPr/>
        <p:txBody>
          <a:bodyPr/>
          <a:lstStyle/>
          <a:p>
            <a:r>
              <a:rPr lang="en-US" dirty="0"/>
              <a:t>Resources – 2 of 2</a:t>
            </a:r>
          </a:p>
        </p:txBody>
      </p:sp>
      <p:sp>
        <p:nvSpPr>
          <p:cNvPr id="3" name="Content Placeholder 2">
            <a:extLst>
              <a:ext uri="{FF2B5EF4-FFF2-40B4-BE49-F238E27FC236}">
                <a16:creationId xmlns:a16="http://schemas.microsoft.com/office/drawing/2014/main" id="{53F9811E-8490-4547-9387-A938972AAD74}"/>
              </a:ext>
            </a:extLst>
          </p:cNvPr>
          <p:cNvSpPr>
            <a:spLocks noGrp="1"/>
          </p:cNvSpPr>
          <p:nvPr>
            <p:ph idx="1"/>
          </p:nvPr>
        </p:nvSpPr>
        <p:spPr>
          <a:xfrm>
            <a:off x="581192" y="2180496"/>
            <a:ext cx="11029615" cy="4365777"/>
          </a:xfrm>
        </p:spPr>
        <p:txBody>
          <a:bodyPr>
            <a:normAutofit fontScale="92500" lnSpcReduction="10000"/>
          </a:bodyPr>
          <a:lstStyle/>
          <a:p>
            <a:pPr marL="0" indent="0">
              <a:buNone/>
            </a:pPr>
            <a:r>
              <a:rPr lang="en-US" dirty="0"/>
              <a:t>TRICARE West Providers:</a:t>
            </a:r>
          </a:p>
          <a:p>
            <a:r>
              <a:rPr lang="en-US" dirty="0"/>
              <a:t>Health Net Federal Services ACD Program Reminders</a:t>
            </a:r>
          </a:p>
          <a:p>
            <a:r>
              <a:rPr lang="en-US" dirty="0">
                <a:hlinkClick r:id="rId2"/>
              </a:rPr>
              <a:t>https://www.tricare-west.com/content/hnfs/home/tw/prov/res/provider_news/acd-program-reminders.html</a:t>
            </a:r>
            <a:endParaRPr lang="en-US" dirty="0"/>
          </a:p>
          <a:p>
            <a:r>
              <a:rPr lang="en-US" dirty="0"/>
              <a:t>Health Net Federal Services Medical Documentation Requirements</a:t>
            </a:r>
          </a:p>
          <a:p>
            <a:r>
              <a:rPr lang="en-US" dirty="0">
                <a:hlinkClick r:id="rId3"/>
              </a:rPr>
              <a:t>https://www.tricare-west.com/content/hnfs/home/tw/prov/benefits/benefits_a_to_z/aba/med_doc.html</a:t>
            </a:r>
            <a:endParaRPr lang="en-US" dirty="0"/>
          </a:p>
          <a:p>
            <a:pPr marL="0" indent="0">
              <a:buNone/>
            </a:pPr>
            <a:endParaRPr lang="en-US" dirty="0"/>
          </a:p>
          <a:p>
            <a:pPr marL="0" indent="0">
              <a:buNone/>
            </a:pPr>
            <a:r>
              <a:rPr lang="en-US" dirty="0"/>
              <a:t>TRICARE East Providers:</a:t>
            </a:r>
          </a:p>
          <a:p>
            <a:r>
              <a:rPr lang="en-US" dirty="0"/>
              <a:t>Humana Military ACD and ABA</a:t>
            </a:r>
          </a:p>
          <a:p>
            <a:r>
              <a:rPr lang="en-US" dirty="0">
                <a:hlinkClick r:id="rId4"/>
              </a:rPr>
              <a:t>https://www.humanamilitary.com/autism-coe/providers/</a:t>
            </a:r>
            <a:endParaRPr lang="en-US" dirty="0"/>
          </a:p>
          <a:p>
            <a:r>
              <a:rPr lang="en-US" dirty="0"/>
              <a:t>Note:  Correction has been made for Humana Military slide referencing the use of 97155 for team meetings confirming that DHA is not allowing Team Meetings (non face-to-face activity) with this code.</a:t>
            </a:r>
          </a:p>
          <a:p>
            <a:r>
              <a:rPr lang="en-US" dirty="0"/>
              <a:t>Email Tracie Singletary for slide deck, resource links and registration for monthly webinars. </a:t>
            </a:r>
            <a:r>
              <a:rPr lang="en-US" u="sng" dirty="0">
                <a:hlinkClick r:id="rId5"/>
              </a:rPr>
              <a:t>tsingletary1@humana.com</a:t>
            </a:r>
            <a:endParaRPr lang="en-US" dirty="0"/>
          </a:p>
          <a:p>
            <a:endParaRPr lang="en-US" dirty="0"/>
          </a:p>
          <a:p>
            <a:endParaRPr lang="en-US" dirty="0"/>
          </a:p>
        </p:txBody>
      </p:sp>
    </p:spTree>
    <p:extLst>
      <p:ext uri="{BB962C8B-B14F-4D97-AF65-F5344CB8AC3E}">
        <p14:creationId xmlns:p14="http://schemas.microsoft.com/office/powerpoint/2010/main" val="4181432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97DBE-FA84-4687-A592-6BFB9D32B0F0}"/>
              </a:ext>
            </a:extLst>
          </p:cNvPr>
          <p:cNvSpPr>
            <a:spLocks noGrp="1"/>
          </p:cNvSpPr>
          <p:nvPr>
            <p:ph type="title"/>
          </p:nvPr>
        </p:nvSpPr>
        <p:spPr/>
        <p:txBody>
          <a:bodyPr/>
          <a:lstStyle/>
          <a:p>
            <a:r>
              <a:rPr lang="en-US" dirty="0"/>
              <a:t>BAAN webinar content</a:t>
            </a:r>
          </a:p>
        </p:txBody>
      </p:sp>
      <p:sp>
        <p:nvSpPr>
          <p:cNvPr id="3" name="Content Placeholder 2">
            <a:extLst>
              <a:ext uri="{FF2B5EF4-FFF2-40B4-BE49-F238E27FC236}">
                <a16:creationId xmlns:a16="http://schemas.microsoft.com/office/drawing/2014/main" id="{FBFE80E9-6CC9-4079-BF96-BD31077A1424}"/>
              </a:ext>
            </a:extLst>
          </p:cNvPr>
          <p:cNvSpPr>
            <a:spLocks noGrp="1"/>
          </p:cNvSpPr>
          <p:nvPr>
            <p:ph idx="1"/>
          </p:nvPr>
        </p:nvSpPr>
        <p:spPr/>
        <p:txBody>
          <a:bodyPr/>
          <a:lstStyle/>
          <a:p>
            <a:pPr>
              <a:lnSpc>
                <a:spcPct val="200000"/>
              </a:lnSpc>
            </a:pPr>
            <a:r>
              <a:rPr lang="en-US" dirty="0"/>
              <a:t>Ethical guidance for conflict resolution with funding sources</a:t>
            </a:r>
          </a:p>
          <a:p>
            <a:pPr>
              <a:lnSpc>
                <a:spcPct val="200000"/>
              </a:lnSpc>
            </a:pPr>
            <a:r>
              <a:rPr lang="en-US" dirty="0"/>
              <a:t>A review of challenges being posed by the implementation of policy changes</a:t>
            </a:r>
          </a:p>
          <a:p>
            <a:pPr>
              <a:lnSpc>
                <a:spcPct val="200000"/>
              </a:lnSpc>
            </a:pPr>
            <a:r>
              <a:rPr lang="en-US" dirty="0"/>
              <a:t>Discussion of ways to apply TRICARE Operations Manual requirements to their session content and subsequent documentation</a:t>
            </a:r>
          </a:p>
          <a:p>
            <a:pPr>
              <a:lnSpc>
                <a:spcPct val="200000"/>
              </a:lnSpc>
            </a:pPr>
            <a:r>
              <a:rPr lang="en-US" dirty="0"/>
              <a:t>Examples and discussion about how to implement the recommendations</a:t>
            </a:r>
          </a:p>
          <a:p>
            <a:endParaRPr lang="en-US" dirty="0"/>
          </a:p>
        </p:txBody>
      </p:sp>
    </p:spTree>
    <p:extLst>
      <p:ext uri="{BB962C8B-B14F-4D97-AF65-F5344CB8AC3E}">
        <p14:creationId xmlns:p14="http://schemas.microsoft.com/office/powerpoint/2010/main" val="3679436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0130D-D03E-40E5-A7A4-4B4E394977F5}"/>
              </a:ext>
            </a:extLst>
          </p:cNvPr>
          <p:cNvSpPr>
            <a:spLocks noGrp="1"/>
          </p:cNvSpPr>
          <p:nvPr>
            <p:ph type="title"/>
          </p:nvPr>
        </p:nvSpPr>
        <p:spPr/>
        <p:txBody>
          <a:bodyPr/>
          <a:lstStyle/>
          <a:p>
            <a:r>
              <a:rPr lang="en-US" dirty="0"/>
              <a:t>Action steps for providers</a:t>
            </a:r>
          </a:p>
        </p:txBody>
      </p:sp>
      <p:sp>
        <p:nvSpPr>
          <p:cNvPr id="3" name="Content Placeholder 2">
            <a:extLst>
              <a:ext uri="{FF2B5EF4-FFF2-40B4-BE49-F238E27FC236}">
                <a16:creationId xmlns:a16="http://schemas.microsoft.com/office/drawing/2014/main" id="{98C20571-0963-41BD-84AF-8771F5BC8C90}"/>
              </a:ext>
            </a:extLst>
          </p:cNvPr>
          <p:cNvSpPr>
            <a:spLocks noGrp="1"/>
          </p:cNvSpPr>
          <p:nvPr>
            <p:ph idx="1"/>
          </p:nvPr>
        </p:nvSpPr>
        <p:spPr>
          <a:xfrm>
            <a:off x="581192" y="2180496"/>
            <a:ext cx="11029615" cy="4677504"/>
          </a:xfrm>
        </p:spPr>
        <p:txBody>
          <a:bodyPr>
            <a:normAutofit/>
          </a:bodyPr>
          <a:lstStyle/>
          <a:p>
            <a:r>
              <a:rPr lang="en-US" dirty="0"/>
              <a:t>Comprehensive understanding of Category I CPT Codes and intent</a:t>
            </a:r>
          </a:p>
          <a:p>
            <a:r>
              <a:rPr lang="en-US" dirty="0"/>
              <a:t>Comprehensive understanding of each Payor implementation of Category I CPT Codes (payor policy can dictate a use of the code differently by each payor in some cases)</a:t>
            </a:r>
          </a:p>
          <a:p>
            <a:r>
              <a:rPr lang="en-US" dirty="0"/>
              <a:t>TRICARE:  conversion to Category I CPT codes 1/1/19</a:t>
            </a:r>
          </a:p>
          <a:p>
            <a:pPr lvl="1"/>
            <a:r>
              <a:rPr lang="en-US" dirty="0"/>
              <a:t>No Authorization action required for existing auths</a:t>
            </a:r>
          </a:p>
          <a:p>
            <a:pPr lvl="1"/>
            <a:r>
              <a:rPr lang="en-US" dirty="0"/>
              <a:t>Crosswalk all but 0360/0361 T codes according to DHA presentation</a:t>
            </a:r>
          </a:p>
          <a:p>
            <a:pPr lvl="1"/>
            <a:r>
              <a:rPr lang="en-US" dirty="0"/>
              <a:t>Additional 4 hours per month of Protocol Modification 97155 (0368/0369) added to each existing auth</a:t>
            </a:r>
          </a:p>
          <a:p>
            <a:pPr lvl="1"/>
            <a:r>
              <a:rPr lang="en-US" dirty="0"/>
              <a:t>Seek to add additional units for Protocol Modification where necessary, but be prepared it may not occur until re-authorization</a:t>
            </a:r>
          </a:p>
          <a:p>
            <a:pPr lvl="1"/>
            <a:r>
              <a:rPr lang="en-US" dirty="0"/>
              <a:t>Ensure session notes for Protocol Modification 97155 are detailed related to DHA and contractor guidance</a:t>
            </a:r>
          </a:p>
          <a:p>
            <a:pPr lvl="1"/>
            <a:r>
              <a:rPr lang="en-US" dirty="0"/>
              <a:t>TRICARE is not allowing concurrent billing</a:t>
            </a:r>
          </a:p>
          <a:p>
            <a:pPr lvl="1"/>
            <a:r>
              <a:rPr lang="en-US" dirty="0"/>
              <a:t>TRICARE has established their own MUE limits per code</a:t>
            </a:r>
          </a:p>
        </p:txBody>
      </p:sp>
    </p:spTree>
    <p:extLst>
      <p:ext uri="{BB962C8B-B14F-4D97-AF65-F5344CB8AC3E}">
        <p14:creationId xmlns:p14="http://schemas.microsoft.com/office/powerpoint/2010/main" val="3022169419"/>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TM03457464[[fn=Dividend]]</Template>
  <TotalTime>69</TotalTime>
  <Words>668</Words>
  <Application>Microsoft Office PowerPoint</Application>
  <PresentationFormat>Widescreen</PresentationFormat>
  <Paragraphs>46</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Gill Sans MT</vt:lpstr>
      <vt:lpstr>Wingdings 2</vt:lpstr>
      <vt:lpstr>Dividend</vt:lpstr>
      <vt:lpstr>TRICARE Review</vt:lpstr>
      <vt:lpstr>General disclaimer</vt:lpstr>
      <vt:lpstr>Resources – 1 of 2</vt:lpstr>
      <vt:lpstr>Resources – 2 of 2</vt:lpstr>
      <vt:lpstr>BAAN webinar content</vt:lpstr>
      <vt:lpstr>Action steps for providers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TRICARE Review</dc:title>
  <dc:creator>Michele Silcox</dc:creator>
  <cp:lastModifiedBy>Michele Silcox</cp:lastModifiedBy>
  <cp:revision>8</cp:revision>
  <dcterms:created xsi:type="dcterms:W3CDTF">2019-01-05T15:18:19Z</dcterms:created>
  <dcterms:modified xsi:type="dcterms:W3CDTF">2019-01-05T16:27:35Z</dcterms:modified>
</cp:coreProperties>
</file>