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19" r:id="rId1"/>
  </p:sldMasterIdLst>
  <p:sldIdLst>
    <p:sldId id="256" r:id="rId2"/>
    <p:sldId id="264" r:id="rId3"/>
    <p:sldId id="267" r:id="rId4"/>
    <p:sldId id="262" r:id="rId5"/>
    <p:sldId id="263" r:id="rId6"/>
    <p:sldId id="265" r:id="rId7"/>
    <p:sldId id="261" r:id="rId8"/>
    <p:sldId id="257" r:id="rId9"/>
    <p:sldId id="258" r:id="rId10"/>
    <p:sldId id="268" r:id="rId11"/>
    <p:sldId id="274" r:id="rId12"/>
    <p:sldId id="276" r:id="rId13"/>
    <p:sldId id="260" r:id="rId14"/>
    <p:sldId id="277" r:id="rId15"/>
    <p:sldId id="278" r:id="rId16"/>
    <p:sldId id="279" r:id="rId17"/>
    <p:sldId id="280" r:id="rId18"/>
    <p:sldId id="281" r:id="rId19"/>
    <p:sldId id="284" r:id="rId20"/>
    <p:sldId id="285" r:id="rId21"/>
    <p:sldId id="286" r:id="rId22"/>
    <p:sldId id="283" r:id="rId23"/>
    <p:sldId id="271" r:id="rId24"/>
    <p:sldId id="282" r:id="rId25"/>
    <p:sldId id="287" r:id="rId26"/>
    <p:sldId id="289" r:id="rId27"/>
    <p:sldId id="290" r:id="rId28"/>
    <p:sldId id="269" r:id="rId29"/>
    <p:sldId id="288" r:id="rId30"/>
    <p:sldId id="291" r:id="rId31"/>
    <p:sldId id="292" r:id="rId32"/>
    <p:sldId id="293" r:id="rId33"/>
    <p:sldId id="270" r:id="rId34"/>
    <p:sldId id="259" r:id="rId35"/>
    <p:sldId id="275" r:id="rId36"/>
    <p:sldId id="294" r:id="rId37"/>
    <p:sldId id="295" r:id="rId38"/>
    <p:sldId id="273" r:id="rId39"/>
    <p:sldId id="272" r:id="rId40"/>
    <p:sldId id="296" r:id="rId41"/>
    <p:sldId id="297" r:id="rId42"/>
    <p:sldId id="298" r:id="rId43"/>
    <p:sldId id="299" r:id="rId4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4"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F7AFFB9B-9FB8-469E-96F9-4D32314110B6}" type="datetimeFigureOut">
              <a:rPr lang="en-US" smtClean="0"/>
              <a:t>12/6/2018</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351860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35BB1C6-BF8F-4481-8AB2-603A1C8A906A}" type="datetimeFigureOut">
              <a:rPr lang="en-US" smtClean="0"/>
              <a:t>12/6/2018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6935152"/>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35BB1C6-BF8F-4481-8AB2-603A1C8A906A}" type="datetimeFigureOut">
              <a:rPr lang="en-US" smtClean="0"/>
              <a:t>12/6/2018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16649910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35BB1C6-BF8F-4481-8AB2-603A1C8A906A}" type="datetimeFigureOut">
              <a:rPr lang="en-US" smtClean="0"/>
              <a:t>12/6/2018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044199275"/>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35BB1C6-BF8F-4481-8AB2-603A1C8A906A}" type="datetimeFigureOut">
              <a:rPr lang="en-US" smtClean="0"/>
              <a:t>12/6/2018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510303212"/>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C35BB1C6-BF8F-4481-8AB2-603A1C8A906A}" type="datetimeFigureOut">
              <a:rPr lang="en-US" smtClean="0"/>
              <a:t>12/6/2018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717783984"/>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C35BB1C6-BF8F-4481-8AB2-603A1C8A906A}" type="datetimeFigureOut">
              <a:rPr lang="en-US" smtClean="0"/>
              <a:t>12/6/2018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12180492"/>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5BB1C6-BF8F-4481-8AB2-603A1C8A906A}" type="datetimeFigureOut">
              <a:rPr lang="en-US" smtClean="0"/>
              <a:t>12/6/2018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32519251"/>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5BB1C6-BF8F-4481-8AB2-603A1C8A906A}" type="datetimeFigureOut">
              <a:rPr lang="en-US" smtClean="0"/>
              <a:t>12/6/2018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685419585"/>
      </p:ext>
    </p:extLst>
  </p:cSld>
  <p:clrMapOvr>
    <a:masterClrMapping/>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800" y="2063396"/>
            <a:ext cx="10394707" cy="331118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FBDC27-E420-4878-9EE6-7B9656D6442A}" type="datetimeFigureOut">
              <a:rPr lang="en-US" smtClean="0"/>
              <a:t>12/6/2018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12052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5BB1C6-BF8F-4481-8AB2-603A1C8A906A}" type="datetimeFigureOut">
              <a:rPr lang="en-US" smtClean="0"/>
              <a:t>12/6/2018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832679102"/>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F7F47CF-67C9-420C-80A5-E2069FF0C2DF}" type="datetimeFigureOut">
              <a:rPr lang="en-US" smtClean="0"/>
              <a:t>12/6/2018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44248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35BB1C6-BF8F-4481-8AB2-603A1C8A906A}" type="datetimeFigureOut">
              <a:rPr lang="en-US" smtClean="0"/>
              <a:t>12/6/2018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07372260"/>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35BB1C6-BF8F-4481-8AB2-603A1C8A906A}" type="datetimeFigureOut">
              <a:rPr lang="en-US" smtClean="0"/>
              <a:t>12/6/2018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4425408"/>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97649AC-CB8F-4FF1-9A34-5861C74DD0A7}" type="datetimeFigureOut">
              <a:rPr lang="en-US" smtClean="0"/>
              <a:t>12/6/2018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62040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C5CECA-2D3A-4680-9B49-752200DE467C}" type="datetimeFigureOut">
              <a:rPr lang="en-US" smtClean="0"/>
              <a:t>12/6/2018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39095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35BB1C6-BF8F-4481-8AB2-603A1C8A906A}" type="datetimeFigureOut">
              <a:rPr lang="en-US" smtClean="0"/>
              <a:t>12/6/2018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289170134"/>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2EF78E3-FDA3-4D28-AAA2-0B81F349A39D}" type="datetimeFigureOut">
              <a:rPr lang="en-US" smtClean="0"/>
              <a:t>12/6/2018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80138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20">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35BB1C6-BF8F-4481-8AB2-603A1C8A906A}" type="datetimeFigureOut">
              <a:rPr lang="en-US" smtClean="0"/>
              <a:t>12/6/2018</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873172138"/>
      </p:ext>
    </p:extLst>
  </p:cSld>
  <p:clrMap bg1="dk1" tx1="lt1" bg2="dk2" tx2="lt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 id="2147483731" r:id="rId12"/>
    <p:sldLayoutId id="2147483732" r:id="rId13"/>
    <p:sldLayoutId id="2147483733" r:id="rId14"/>
    <p:sldLayoutId id="2147483734" r:id="rId15"/>
    <p:sldLayoutId id="2147483735" r:id="rId16"/>
    <p:sldLayoutId id="2147483736" r:id="rId17"/>
    <p:sldLayoutId id="2147483737" r:id="rId18"/>
  </p:sldLayoutIdLst>
  <p:hf sldNum="0" hdr="0" ftr="0" dt="0"/>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2" Type="http://schemas.openxmlformats.org/officeDocument/2006/relationships/hyperlink" Target="https://www.aapc.com/resources/medical-coding/cpt.asp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en.wikipedia.org/wiki/Bundled_payment"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ababilling.net/"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hyperlink" Target="https://www.ababilling.net/blog/10-things-you-must-pay-attention-to-in-your-insurance-contracts-other-than-rates/"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ababilling.net/blog/webinar-lets-talk-accounting/"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hyperlink" Target="https://www.ababilling.net/blog/back-to-basics-verifying-aba-benefits-with-insuranc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hyperlink" Target="https://www.ababilling.net/blog/new-cpt-codes-what-we-learned/"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8.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hyperlink" Target="https://www.apbahome.net/store/ViewProduct.aspx?id=12326988&amp;hhSearchTerms=%22webinar%22" TargetMode="External"/><Relationship Id="rId2" Type="http://schemas.openxmlformats.org/officeDocument/2006/relationships/hyperlink" Target="https://www.apbahome.net/default.asp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F3895-6644-4F4E-9AE7-AF3CD43EAE06}"/>
              </a:ext>
            </a:extLst>
          </p:cNvPr>
          <p:cNvSpPr>
            <a:spLocks noGrp="1"/>
          </p:cNvSpPr>
          <p:nvPr>
            <p:ph type="ctrTitle"/>
          </p:nvPr>
        </p:nvSpPr>
        <p:spPr>
          <a:xfrm>
            <a:off x="1876424" y="1122363"/>
            <a:ext cx="8791575" cy="1594204"/>
          </a:xfrm>
        </p:spPr>
        <p:txBody>
          <a:bodyPr>
            <a:normAutofit/>
          </a:bodyPr>
          <a:lstStyle/>
          <a:p>
            <a:r>
              <a:rPr lang="en-US" sz="6000" dirty="0"/>
              <a:t>2019 CPT code changes</a:t>
            </a:r>
          </a:p>
        </p:txBody>
      </p:sp>
      <p:sp>
        <p:nvSpPr>
          <p:cNvPr id="3" name="Subtitle 2">
            <a:extLst>
              <a:ext uri="{FF2B5EF4-FFF2-40B4-BE49-F238E27FC236}">
                <a16:creationId xmlns:a16="http://schemas.microsoft.com/office/drawing/2014/main" id="{2D9C1BEB-0B45-43A7-AD6D-FEF54581D7C9}"/>
              </a:ext>
            </a:extLst>
          </p:cNvPr>
          <p:cNvSpPr>
            <a:spLocks noGrp="1"/>
          </p:cNvSpPr>
          <p:nvPr>
            <p:ph type="subTitle" idx="1"/>
          </p:nvPr>
        </p:nvSpPr>
        <p:spPr>
          <a:xfrm>
            <a:off x="1876424" y="3045041"/>
            <a:ext cx="8791575" cy="3062795"/>
          </a:xfrm>
        </p:spPr>
        <p:txBody>
          <a:bodyPr>
            <a:normAutofit/>
          </a:bodyPr>
          <a:lstStyle/>
          <a:p>
            <a:pPr algn="ctr"/>
            <a:r>
              <a:rPr lang="en-US" sz="4000" dirty="0"/>
              <a:t>Adaptive Behavior services</a:t>
            </a:r>
          </a:p>
          <a:p>
            <a:pPr algn="ctr"/>
            <a:r>
              <a:rPr lang="en-US" sz="1600" dirty="0">
                <a:latin typeface="Abadi Extra Light" panose="020B0604020202020204" pitchFamily="34" charset="0"/>
              </a:rPr>
              <a:t>Presented by:  Michele Silcox, CMRS</a:t>
            </a:r>
          </a:p>
          <a:p>
            <a:pPr algn="ctr"/>
            <a:r>
              <a:rPr lang="en-US" sz="1600" dirty="0">
                <a:latin typeface="Abadi Extra Light" panose="020B0604020202020204" pitchFamily="34" charset="0"/>
              </a:rPr>
              <a:t>aba therapy billing and insurance services</a:t>
            </a:r>
          </a:p>
          <a:p>
            <a:pPr algn="ctr"/>
            <a:r>
              <a:rPr lang="en-US" sz="1600" dirty="0">
                <a:latin typeface="Abadi Extra Light" panose="020B0604020202020204" pitchFamily="34" charset="0"/>
              </a:rPr>
              <a:t>Dec 2018</a:t>
            </a:r>
          </a:p>
        </p:txBody>
      </p:sp>
    </p:spTree>
    <p:extLst>
      <p:ext uri="{BB962C8B-B14F-4D97-AF65-F5344CB8AC3E}">
        <p14:creationId xmlns:p14="http://schemas.microsoft.com/office/powerpoint/2010/main" val="29043706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extLst/>
          </a:blip>
          <a:stretch/>
        </a:blipFill>
        <a:effectLst/>
      </p:bgPr>
    </p:bg>
    <p:spTree>
      <p:nvGrpSpPr>
        <p:cNvPr id="1" name=""/>
        <p:cNvGrpSpPr/>
        <p:nvPr/>
      </p:nvGrpSpPr>
      <p:grpSpPr>
        <a:xfrm>
          <a:off x="0" y="0"/>
          <a:ext cx="0" cy="0"/>
          <a:chOff x="0" y="0"/>
          <a:chExt cx="0" cy="0"/>
        </a:xfrm>
      </p:grpSpPr>
      <p:pic>
        <p:nvPicPr>
          <p:cNvPr id="9" name="Picture 2">
            <a:extLst>
              <a:ext uri="{FF2B5EF4-FFF2-40B4-BE49-F238E27FC236}">
                <a16:creationId xmlns:a16="http://schemas.microsoft.com/office/drawing/2014/main" id="{50C065C3-0FE3-4452-B765-CB05BBB2A98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3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p14="http://schemas.microsoft.com/office/powerpoint/2010/main" xmlns:a14="http://schemas.microsoft.com/office/drawing/2010/main" xmlns:a16="http://schemas.microsoft.com/office/drawing/2014/main" xmlns="">
                <a:solidFill>
                  <a:srgbClr val="FFFFFF"/>
                </a:solidFill>
              </a14:hiddenFill>
            </a:ext>
          </a:extLst>
        </p:spPr>
      </p:pic>
      <p:grpSp>
        <p:nvGrpSpPr>
          <p:cNvPr id="11" name="Group 10">
            <a:extLst>
              <a:ext uri="{FF2B5EF4-FFF2-40B4-BE49-F238E27FC236}">
                <a16:creationId xmlns:a16="http://schemas.microsoft.com/office/drawing/2014/main" id="{9795E515-5F57-431F-9A0D-3A0419DF757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a:extLst>
                <a:ext uri="{FF2B5EF4-FFF2-40B4-BE49-F238E27FC236}">
                  <a16:creationId xmlns:a16="http://schemas.microsoft.com/office/drawing/2014/main" id="{D45BCBFE-0478-4767-BF2E-FC2C548BA62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09675" y="4763"/>
              <a:ext cx="23813" cy="2181225"/>
            </a:xfrm>
            <a:prstGeom prst="rect">
              <a:avLst/>
            </a:pr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miter lim="800000"/>
                  <a:headEnd/>
                  <a:tailEnd/>
                </a14:hiddenLine>
              </a:ext>
            </a:extLst>
          </p:spPr>
        </p:sp>
        <p:sp>
          <p:nvSpPr>
            <p:cNvPr id="13" name="Freeform 6">
              <a:extLst>
                <a:ext uri="{FF2B5EF4-FFF2-40B4-BE49-F238E27FC236}">
                  <a16:creationId xmlns:a16="http://schemas.microsoft.com/office/drawing/2014/main" id="{E903928F-F6DA-470C-81A0-CF7D9DE0341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4" name="Freeform 7">
              <a:extLst>
                <a:ext uri="{FF2B5EF4-FFF2-40B4-BE49-F238E27FC236}">
                  <a16:creationId xmlns:a16="http://schemas.microsoft.com/office/drawing/2014/main" id="{ADA095F6-E326-4450-A2D6-DB2BF989B87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5" name="Rectangle 8">
              <a:extLst>
                <a:ext uri="{FF2B5EF4-FFF2-40B4-BE49-F238E27FC236}">
                  <a16:creationId xmlns:a16="http://schemas.microsoft.com/office/drawing/2014/main" id="{6B067F9A-FDF2-49EC-B4FF-CD4B90F78923}"/>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414338" y="9525"/>
              <a:ext cx="28575" cy="4481513"/>
            </a:xfrm>
            <a:prstGeom prst="rect">
              <a:avLst/>
            </a:pr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miter lim="800000"/>
                  <a:headEnd/>
                  <a:tailEnd/>
                </a14:hiddenLine>
              </a:ext>
            </a:extLst>
          </p:spPr>
        </p:sp>
        <p:sp>
          <p:nvSpPr>
            <p:cNvPr id="16" name="Freeform 9">
              <a:extLst>
                <a:ext uri="{FF2B5EF4-FFF2-40B4-BE49-F238E27FC236}">
                  <a16:creationId xmlns:a16="http://schemas.microsoft.com/office/drawing/2014/main" id="{F1331213-D19D-49FC-8616-168A14565A8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7" name="Freeform 10">
              <a:extLst>
                <a:ext uri="{FF2B5EF4-FFF2-40B4-BE49-F238E27FC236}">
                  <a16:creationId xmlns:a16="http://schemas.microsoft.com/office/drawing/2014/main" id="{2ADFE242-96FC-4A14-8C59-90CD6DE1D9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8" name="Freeform 11">
              <a:extLst>
                <a:ext uri="{FF2B5EF4-FFF2-40B4-BE49-F238E27FC236}">
                  <a16:creationId xmlns:a16="http://schemas.microsoft.com/office/drawing/2014/main" id="{6A97B7BC-40BD-494B-9C6B-AF3045559A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9" name="Freeform 12">
              <a:extLst>
                <a:ext uri="{FF2B5EF4-FFF2-40B4-BE49-F238E27FC236}">
                  <a16:creationId xmlns:a16="http://schemas.microsoft.com/office/drawing/2014/main" id="{3D7F35CF-F44C-491F-904D-A31ED832137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20" name="Freeform 13">
              <a:extLst>
                <a:ext uri="{FF2B5EF4-FFF2-40B4-BE49-F238E27FC236}">
                  <a16:creationId xmlns:a16="http://schemas.microsoft.com/office/drawing/2014/main" id="{84D9BF7E-18C2-452C-B139-4ED58D7A03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21" name="Freeform 14">
              <a:extLst>
                <a:ext uri="{FF2B5EF4-FFF2-40B4-BE49-F238E27FC236}">
                  <a16:creationId xmlns:a16="http://schemas.microsoft.com/office/drawing/2014/main" id="{700A6223-AD38-426F-A6FE-7926CAEF31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22" name="Freeform 15">
              <a:extLst>
                <a:ext uri="{FF2B5EF4-FFF2-40B4-BE49-F238E27FC236}">
                  <a16:creationId xmlns:a16="http://schemas.microsoft.com/office/drawing/2014/main" id="{D172AA94-449F-45EB-94E6-67C186C32DD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23" name="Freeform 16">
              <a:extLst>
                <a:ext uri="{FF2B5EF4-FFF2-40B4-BE49-F238E27FC236}">
                  <a16:creationId xmlns:a16="http://schemas.microsoft.com/office/drawing/2014/main" id="{A7D4F697-8937-4F4C-83C5-770B3FCB82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24" name="Freeform 17">
              <a:extLst>
                <a:ext uri="{FF2B5EF4-FFF2-40B4-BE49-F238E27FC236}">
                  <a16:creationId xmlns:a16="http://schemas.microsoft.com/office/drawing/2014/main" id="{10AF1D59-5117-4D47-8414-4BB61F944B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25" name="Freeform 18">
              <a:extLst>
                <a:ext uri="{FF2B5EF4-FFF2-40B4-BE49-F238E27FC236}">
                  <a16:creationId xmlns:a16="http://schemas.microsoft.com/office/drawing/2014/main" id="{2387DC33-88B3-4718-8C94-41659EA33A9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26" name="Freeform 19">
              <a:extLst>
                <a:ext uri="{FF2B5EF4-FFF2-40B4-BE49-F238E27FC236}">
                  <a16:creationId xmlns:a16="http://schemas.microsoft.com/office/drawing/2014/main" id="{D4E7EC64-4763-4F04-B2E4-E400364D72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27" name="Freeform 20">
              <a:extLst>
                <a:ext uri="{FF2B5EF4-FFF2-40B4-BE49-F238E27FC236}">
                  <a16:creationId xmlns:a16="http://schemas.microsoft.com/office/drawing/2014/main" id="{581717DF-9FD4-47CB-9579-E34DF7E8754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28" name="Freeform 21">
              <a:extLst>
                <a:ext uri="{FF2B5EF4-FFF2-40B4-BE49-F238E27FC236}">
                  <a16:creationId xmlns:a16="http://schemas.microsoft.com/office/drawing/2014/main" id="{BCD8EF50-6E58-4B2D-90B6-AFF236A73BC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29" name="Freeform 22">
              <a:extLst>
                <a:ext uri="{FF2B5EF4-FFF2-40B4-BE49-F238E27FC236}">
                  <a16:creationId xmlns:a16="http://schemas.microsoft.com/office/drawing/2014/main" id="{6524A268-142A-4CBF-BB8B-DC1FCBC8F7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30" name="Freeform 23">
              <a:extLst>
                <a:ext uri="{FF2B5EF4-FFF2-40B4-BE49-F238E27FC236}">
                  <a16:creationId xmlns:a16="http://schemas.microsoft.com/office/drawing/2014/main" id="{56A0E6F3-B76B-4813-B44B-56CE11A8A0C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31" name="Freeform 24">
              <a:extLst>
                <a:ext uri="{FF2B5EF4-FFF2-40B4-BE49-F238E27FC236}">
                  <a16:creationId xmlns:a16="http://schemas.microsoft.com/office/drawing/2014/main" id="{A74CED8D-B902-4B76-9CC8-30A09B2FA19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32" name="Freeform 25">
              <a:extLst>
                <a:ext uri="{FF2B5EF4-FFF2-40B4-BE49-F238E27FC236}">
                  <a16:creationId xmlns:a16="http://schemas.microsoft.com/office/drawing/2014/main" id="{ED007BD7-ED56-4566-B1FF-707160024A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33" name="Freeform 26">
              <a:extLst>
                <a:ext uri="{FF2B5EF4-FFF2-40B4-BE49-F238E27FC236}">
                  <a16:creationId xmlns:a16="http://schemas.microsoft.com/office/drawing/2014/main" id="{90AD48D2-5BC8-4C80-B126-B1A201242B8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34" name="Freeform 27">
              <a:extLst>
                <a:ext uri="{FF2B5EF4-FFF2-40B4-BE49-F238E27FC236}">
                  <a16:creationId xmlns:a16="http://schemas.microsoft.com/office/drawing/2014/main" id="{BE14C82F-9F35-4D61-B758-7BCE32DECB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35" name="Freeform 28">
              <a:extLst>
                <a:ext uri="{FF2B5EF4-FFF2-40B4-BE49-F238E27FC236}">
                  <a16:creationId xmlns:a16="http://schemas.microsoft.com/office/drawing/2014/main" id="{6540CE06-9028-497A-AC64-CF0ED60A745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36" name="Freeform 29">
              <a:extLst>
                <a:ext uri="{FF2B5EF4-FFF2-40B4-BE49-F238E27FC236}">
                  <a16:creationId xmlns:a16="http://schemas.microsoft.com/office/drawing/2014/main" id="{A4825B3B-52CD-4F08-BA02-6C2B0EFEDE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37" name="Freeform 30">
              <a:extLst>
                <a:ext uri="{FF2B5EF4-FFF2-40B4-BE49-F238E27FC236}">
                  <a16:creationId xmlns:a16="http://schemas.microsoft.com/office/drawing/2014/main" id="{6877A5EF-B8B8-44D3-AA57-4BBF89206D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38" name="Freeform 31">
              <a:extLst>
                <a:ext uri="{FF2B5EF4-FFF2-40B4-BE49-F238E27FC236}">
                  <a16:creationId xmlns:a16="http://schemas.microsoft.com/office/drawing/2014/main" id="{00BB365C-9180-4208-92CF-AB6A88848C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39" name="Freeform 32">
              <a:extLst>
                <a:ext uri="{FF2B5EF4-FFF2-40B4-BE49-F238E27FC236}">
                  <a16:creationId xmlns:a16="http://schemas.microsoft.com/office/drawing/2014/main" id="{8D1134D2-53A6-41D5-AC1A-5254A2FBD08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40" name="Rectangle 33">
              <a:extLst>
                <a:ext uri="{FF2B5EF4-FFF2-40B4-BE49-F238E27FC236}">
                  <a16:creationId xmlns:a16="http://schemas.microsoft.com/office/drawing/2014/main" id="{24C7FA73-07CD-479A-9B9E-DAD4D3B2BFC0}"/>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2938" y="6610350"/>
              <a:ext cx="23813" cy="242888"/>
            </a:xfrm>
            <a:prstGeom prst="rect">
              <a:avLst/>
            </a:pr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miter lim="800000"/>
                  <a:headEnd/>
                  <a:tailEnd/>
                </a14:hiddenLine>
              </a:ext>
            </a:extLst>
          </p:spPr>
        </p:sp>
        <p:sp>
          <p:nvSpPr>
            <p:cNvPr id="41" name="Freeform 34">
              <a:extLst>
                <a:ext uri="{FF2B5EF4-FFF2-40B4-BE49-F238E27FC236}">
                  <a16:creationId xmlns:a16="http://schemas.microsoft.com/office/drawing/2014/main" id="{AB24DF92-B081-4701-B58D-913261A00D7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42" name="Freeform 35">
              <a:extLst>
                <a:ext uri="{FF2B5EF4-FFF2-40B4-BE49-F238E27FC236}">
                  <a16:creationId xmlns:a16="http://schemas.microsoft.com/office/drawing/2014/main" id="{AB4DF275-6B82-4AA9-A7A9-138E631E30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43" name="Freeform 36">
              <a:extLst>
                <a:ext uri="{FF2B5EF4-FFF2-40B4-BE49-F238E27FC236}">
                  <a16:creationId xmlns:a16="http://schemas.microsoft.com/office/drawing/2014/main" id="{972A3812-16AD-453E-B1E6-9F39894F79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44" name="Freeform 37">
              <a:extLst>
                <a:ext uri="{FF2B5EF4-FFF2-40B4-BE49-F238E27FC236}">
                  <a16:creationId xmlns:a16="http://schemas.microsoft.com/office/drawing/2014/main" id="{8FB6759A-BAD8-4073-86A2-6DDD73DE2AF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45" name="Freeform 38">
              <a:extLst>
                <a:ext uri="{FF2B5EF4-FFF2-40B4-BE49-F238E27FC236}">
                  <a16:creationId xmlns:a16="http://schemas.microsoft.com/office/drawing/2014/main" id="{9FCCB0F4-1178-47C1-9EE2-234EA715C1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46" name="Freeform 39">
              <a:extLst>
                <a:ext uri="{FF2B5EF4-FFF2-40B4-BE49-F238E27FC236}">
                  <a16:creationId xmlns:a16="http://schemas.microsoft.com/office/drawing/2014/main" id="{CB01BF0B-7EB0-4C18-80BE-20D2EAC048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47" name="Freeform 40">
              <a:extLst>
                <a:ext uri="{FF2B5EF4-FFF2-40B4-BE49-F238E27FC236}">
                  <a16:creationId xmlns:a16="http://schemas.microsoft.com/office/drawing/2014/main" id="{3266E9DA-C937-48E0-8F98-90A467760F1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48" name="Freeform 41">
              <a:extLst>
                <a:ext uri="{FF2B5EF4-FFF2-40B4-BE49-F238E27FC236}">
                  <a16:creationId xmlns:a16="http://schemas.microsoft.com/office/drawing/2014/main" id="{A8A9C00D-0425-4E68-A1DE-BCE5BD6BBD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49" name="Freeform 42">
              <a:extLst>
                <a:ext uri="{FF2B5EF4-FFF2-40B4-BE49-F238E27FC236}">
                  <a16:creationId xmlns:a16="http://schemas.microsoft.com/office/drawing/2014/main" id="{46230904-E744-4B55-84FF-826A6B737BF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50" name="Freeform 43">
              <a:extLst>
                <a:ext uri="{FF2B5EF4-FFF2-40B4-BE49-F238E27FC236}">
                  <a16:creationId xmlns:a16="http://schemas.microsoft.com/office/drawing/2014/main" id="{D4291668-8AF0-4784-BC06-870768F53F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51" name="Freeform 44">
              <a:extLst>
                <a:ext uri="{FF2B5EF4-FFF2-40B4-BE49-F238E27FC236}">
                  <a16:creationId xmlns:a16="http://schemas.microsoft.com/office/drawing/2014/main" id="{D917DCBD-774B-4AAF-92AE-D18289FFC4D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52" name="Rectangle 45">
              <a:extLst>
                <a:ext uri="{FF2B5EF4-FFF2-40B4-BE49-F238E27FC236}">
                  <a16:creationId xmlns:a16="http://schemas.microsoft.com/office/drawing/2014/main" id="{9E50122E-0F19-4D65-9CB2-E22C3EA84ACD}"/>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28725" y="4662488"/>
              <a:ext cx="23813" cy="2181225"/>
            </a:xfrm>
            <a:prstGeom prst="rect">
              <a:avLst/>
            </a:pr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miter lim="800000"/>
                  <a:headEnd/>
                  <a:tailEnd/>
                </a14:hiddenLine>
              </a:ext>
            </a:extLst>
          </p:spPr>
        </p:sp>
        <p:sp>
          <p:nvSpPr>
            <p:cNvPr id="53" name="Freeform 46">
              <a:extLst>
                <a:ext uri="{FF2B5EF4-FFF2-40B4-BE49-F238E27FC236}">
                  <a16:creationId xmlns:a16="http://schemas.microsoft.com/office/drawing/2014/main" id="{BC28A765-6E8B-4352-BD0C-35474F70AC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54" name="Freeform 47">
              <a:extLst>
                <a:ext uri="{FF2B5EF4-FFF2-40B4-BE49-F238E27FC236}">
                  <a16:creationId xmlns:a16="http://schemas.microsoft.com/office/drawing/2014/main" id="{0AC30A17-F494-44EB-9817-1B8B255CE46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55" name="Freeform 48">
              <a:extLst>
                <a:ext uri="{FF2B5EF4-FFF2-40B4-BE49-F238E27FC236}">
                  <a16:creationId xmlns:a16="http://schemas.microsoft.com/office/drawing/2014/main" id="{6088D59F-32BD-4932-9C22-9AA0FCDA74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56" name="Freeform 49">
              <a:extLst>
                <a:ext uri="{FF2B5EF4-FFF2-40B4-BE49-F238E27FC236}">
                  <a16:creationId xmlns:a16="http://schemas.microsoft.com/office/drawing/2014/main" id="{B18BBE45-5F21-47FA-B291-AC802D71556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57" name="Freeform 50">
              <a:extLst>
                <a:ext uri="{FF2B5EF4-FFF2-40B4-BE49-F238E27FC236}">
                  <a16:creationId xmlns:a16="http://schemas.microsoft.com/office/drawing/2014/main" id="{A1BD992D-1C4B-4E69-A627-A45D8958E0D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58" name="Freeform 51">
              <a:extLst>
                <a:ext uri="{FF2B5EF4-FFF2-40B4-BE49-F238E27FC236}">
                  <a16:creationId xmlns:a16="http://schemas.microsoft.com/office/drawing/2014/main" id="{571C0498-7105-455E-8B0A-233F850F18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59" name="Freeform 52">
              <a:extLst>
                <a:ext uri="{FF2B5EF4-FFF2-40B4-BE49-F238E27FC236}">
                  <a16:creationId xmlns:a16="http://schemas.microsoft.com/office/drawing/2014/main" id="{F6FA78CC-C0B1-422F-B535-05580A9716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60" name="Freeform 53">
              <a:extLst>
                <a:ext uri="{FF2B5EF4-FFF2-40B4-BE49-F238E27FC236}">
                  <a16:creationId xmlns:a16="http://schemas.microsoft.com/office/drawing/2014/main" id="{49A1BACF-EE5E-46F8-8968-D4CF18BC011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61" name="Freeform 54">
              <a:extLst>
                <a:ext uri="{FF2B5EF4-FFF2-40B4-BE49-F238E27FC236}">
                  <a16:creationId xmlns:a16="http://schemas.microsoft.com/office/drawing/2014/main" id="{0AF8DFAF-8AF7-453E-AED7-89E59FBD7D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62" name="Freeform 55">
              <a:extLst>
                <a:ext uri="{FF2B5EF4-FFF2-40B4-BE49-F238E27FC236}">
                  <a16:creationId xmlns:a16="http://schemas.microsoft.com/office/drawing/2014/main" id="{F8C26D97-8DA4-4556-92E4-2AE66B365B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63" name="Freeform 56">
              <a:extLst>
                <a:ext uri="{FF2B5EF4-FFF2-40B4-BE49-F238E27FC236}">
                  <a16:creationId xmlns:a16="http://schemas.microsoft.com/office/drawing/2014/main" id="{EEF9D855-A8A7-44CC-919C-BEA327F2542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64" name="Freeform 57">
              <a:extLst>
                <a:ext uri="{FF2B5EF4-FFF2-40B4-BE49-F238E27FC236}">
                  <a16:creationId xmlns:a16="http://schemas.microsoft.com/office/drawing/2014/main" id="{11F0B045-803C-4067-A182-066EEB2C4F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65" name="Freeform 58">
              <a:extLst>
                <a:ext uri="{FF2B5EF4-FFF2-40B4-BE49-F238E27FC236}">
                  <a16:creationId xmlns:a16="http://schemas.microsoft.com/office/drawing/2014/main" id="{3C1FCACB-EFEF-4B54-99A6-E327A637C25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grpSp>
      <p:sp>
        <p:nvSpPr>
          <p:cNvPr id="4" name="Title 3">
            <a:extLst>
              <a:ext uri="{FF2B5EF4-FFF2-40B4-BE49-F238E27FC236}">
                <a16:creationId xmlns:a16="http://schemas.microsoft.com/office/drawing/2014/main" id="{AE4A540A-4537-4701-A977-B1596259BAE7}"/>
              </a:ext>
            </a:extLst>
          </p:cNvPr>
          <p:cNvSpPr>
            <a:spLocks noGrp="1"/>
          </p:cNvSpPr>
          <p:nvPr>
            <p:ph type="title"/>
          </p:nvPr>
        </p:nvSpPr>
        <p:spPr>
          <a:xfrm>
            <a:off x="5318301" y="1382713"/>
            <a:ext cx="5367866" cy="2387600"/>
          </a:xfrm>
        </p:spPr>
        <p:txBody>
          <a:bodyPr vert="horz" lIns="91440" tIns="45720" rIns="91440" bIns="45720" rtlCol="0" anchor="b">
            <a:normAutofit/>
          </a:bodyPr>
          <a:lstStyle/>
          <a:p>
            <a:pPr algn="ctr"/>
            <a:r>
              <a:rPr lang="en-US" sz="4400" dirty="0"/>
              <a:t>INTENT OF CODES</a:t>
            </a:r>
          </a:p>
        </p:txBody>
      </p:sp>
      <p:pic>
        <p:nvPicPr>
          <p:cNvPr id="2" name="Picture 1">
            <a:extLst>
              <a:ext uri="{FF2B5EF4-FFF2-40B4-BE49-F238E27FC236}">
                <a16:creationId xmlns:a16="http://schemas.microsoft.com/office/drawing/2014/main" id="{A91BF607-C660-43EF-AF12-177534DC503D}"/>
              </a:ext>
            </a:extLst>
          </p:cNvPr>
          <p:cNvPicPr>
            <a:picLocks noChangeAspect="1"/>
          </p:cNvPicPr>
          <p:nvPr/>
        </p:nvPicPr>
        <p:blipFill rotWithShape="1">
          <a:blip r:embed="rId4"/>
          <a:srcRect l="17239" r="33099" b="-1"/>
          <a:stretch/>
        </p:blipFill>
        <p:spPr>
          <a:xfrm>
            <a:off x="2225527" y="1957388"/>
            <a:ext cx="3015368" cy="2705100"/>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pic>
    </p:spTree>
    <p:extLst>
      <p:ext uri="{BB962C8B-B14F-4D97-AF65-F5344CB8AC3E}">
        <p14:creationId xmlns:p14="http://schemas.microsoft.com/office/powerpoint/2010/main" val="29980435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6F2F9-B7C4-40BA-A8A9-A7C2EEF195C0}"/>
              </a:ext>
            </a:extLst>
          </p:cNvPr>
          <p:cNvSpPr>
            <a:spLocks noGrp="1"/>
          </p:cNvSpPr>
          <p:nvPr>
            <p:ph type="title"/>
          </p:nvPr>
        </p:nvSpPr>
        <p:spPr>
          <a:xfrm>
            <a:off x="1141412" y="183512"/>
            <a:ext cx="9905998" cy="890686"/>
          </a:xfrm>
        </p:spPr>
        <p:txBody>
          <a:bodyPr/>
          <a:lstStyle/>
          <a:p>
            <a:r>
              <a:rPr lang="en-US" dirty="0"/>
              <a:t>Definition of category I codes</a:t>
            </a:r>
          </a:p>
        </p:txBody>
      </p:sp>
      <p:sp>
        <p:nvSpPr>
          <p:cNvPr id="3" name="Content Placeholder 2">
            <a:extLst>
              <a:ext uri="{FF2B5EF4-FFF2-40B4-BE49-F238E27FC236}">
                <a16:creationId xmlns:a16="http://schemas.microsoft.com/office/drawing/2014/main" id="{3FF27D6F-14FD-42F0-AA7E-3475A501E130}"/>
              </a:ext>
            </a:extLst>
          </p:cNvPr>
          <p:cNvSpPr>
            <a:spLocks noGrp="1"/>
          </p:cNvSpPr>
          <p:nvPr>
            <p:ph idx="1"/>
          </p:nvPr>
        </p:nvSpPr>
        <p:spPr>
          <a:xfrm>
            <a:off x="1141412" y="905522"/>
            <a:ext cx="9905999" cy="5850385"/>
          </a:xfrm>
        </p:spPr>
        <p:txBody>
          <a:bodyPr>
            <a:normAutofit lnSpcReduction="10000"/>
          </a:bodyPr>
          <a:lstStyle/>
          <a:p>
            <a:pPr marL="0" indent="0">
              <a:buNone/>
            </a:pPr>
            <a:r>
              <a:rPr lang="en-US" dirty="0"/>
              <a:t>CPT</a:t>
            </a:r>
            <a:r>
              <a:rPr lang="en-US" baseline="30000" dirty="0"/>
              <a:t>®</a:t>
            </a:r>
            <a:r>
              <a:rPr lang="en-US" dirty="0"/>
              <a:t> codes are the United States standard for how medical professionals document and report medical, surgical, radiology, laboratory, anesthesiology, and evaluation and management (E/M) services. All healthcare providers, payers, and facilities use CPT</a:t>
            </a:r>
            <a:r>
              <a:rPr lang="en-US" baseline="30000" dirty="0"/>
              <a:t>®</a:t>
            </a:r>
            <a:r>
              <a:rPr lang="en-US" dirty="0"/>
              <a:t> codes.</a:t>
            </a:r>
          </a:p>
          <a:p>
            <a:pPr lvl="1"/>
            <a:r>
              <a:rPr lang="en-US" b="1" dirty="0">
                <a:solidFill>
                  <a:schemeClr val="bg1"/>
                </a:solidFill>
              </a:rPr>
              <a:t>Category I – These five-digit codes have descriptors which correspond to a procedure or service. These codes are permanent and signify that the clinical efficacy of the services has been documented in research that meets the rigorous AMA standards and are services performed by qualified healthcare professionals consistent with current medical practice.</a:t>
            </a:r>
          </a:p>
          <a:p>
            <a:pPr lvl="1"/>
            <a:r>
              <a:rPr lang="en-US" dirty="0"/>
              <a:t>Category II – These alphanumeric tracking codes are used for execution measurement. Using them is often optional.</a:t>
            </a:r>
          </a:p>
          <a:p>
            <a:pPr lvl="1"/>
            <a:r>
              <a:rPr lang="en-US" dirty="0"/>
              <a:t>Category III – These are provisional codes for new and developing technology, procedures, and services. The codes were created for data collection and assessment of new services and procedures.</a:t>
            </a:r>
          </a:p>
          <a:p>
            <a:pPr marL="0" indent="0">
              <a:buNone/>
            </a:pPr>
            <a:r>
              <a:rPr lang="en-US" sz="1900" dirty="0">
                <a:hlinkClick r:id="rId2"/>
              </a:rPr>
              <a:t>https://www.aapc.com/resources/medical-coding/cpt.aspx</a:t>
            </a:r>
            <a:endParaRPr lang="en-US" sz="1900" dirty="0"/>
          </a:p>
        </p:txBody>
      </p:sp>
    </p:spTree>
    <p:extLst>
      <p:ext uri="{BB962C8B-B14F-4D97-AF65-F5344CB8AC3E}">
        <p14:creationId xmlns:p14="http://schemas.microsoft.com/office/powerpoint/2010/main" val="222668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extLst/>
          </a:blip>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C633A-2A8F-406B-8BA8-A01E15CC48A2}"/>
              </a:ext>
            </a:extLst>
          </p:cNvPr>
          <p:cNvSpPr>
            <a:spLocks noGrp="1"/>
          </p:cNvSpPr>
          <p:nvPr>
            <p:ph type="title"/>
          </p:nvPr>
        </p:nvSpPr>
        <p:spPr>
          <a:xfrm>
            <a:off x="1143001" y="294668"/>
            <a:ext cx="9905998" cy="1105507"/>
          </a:xfrm>
        </p:spPr>
        <p:txBody>
          <a:bodyPr>
            <a:normAutofit/>
          </a:bodyPr>
          <a:lstStyle/>
          <a:p>
            <a:r>
              <a:rPr lang="en-US" dirty="0"/>
              <a:t>97151 – Behavior identification assessment</a:t>
            </a:r>
          </a:p>
        </p:txBody>
      </p:sp>
      <p:pic>
        <p:nvPicPr>
          <p:cNvPr id="4" name="Picture 3">
            <a:extLst>
              <a:ext uri="{FF2B5EF4-FFF2-40B4-BE49-F238E27FC236}">
                <a16:creationId xmlns:a16="http://schemas.microsoft.com/office/drawing/2014/main" id="{550A7B9A-4604-4F29-95A8-FF5C1057117F}"/>
              </a:ext>
            </a:extLst>
          </p:cNvPr>
          <p:cNvPicPr>
            <a:picLocks noChangeAspect="1"/>
          </p:cNvPicPr>
          <p:nvPr/>
        </p:nvPicPr>
        <p:blipFill>
          <a:blip r:embed="rId3"/>
          <a:stretch>
            <a:fillRect/>
          </a:stretch>
        </p:blipFill>
        <p:spPr>
          <a:xfrm>
            <a:off x="1046161" y="1664005"/>
            <a:ext cx="4689234" cy="235633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pic>
      <p:sp>
        <p:nvSpPr>
          <p:cNvPr id="3" name="Content Placeholder 2">
            <a:extLst>
              <a:ext uri="{FF2B5EF4-FFF2-40B4-BE49-F238E27FC236}">
                <a16:creationId xmlns:a16="http://schemas.microsoft.com/office/drawing/2014/main" id="{2226A574-655C-4D78-9E5E-01B27B7F2872}"/>
              </a:ext>
            </a:extLst>
          </p:cNvPr>
          <p:cNvSpPr>
            <a:spLocks noGrp="1"/>
          </p:cNvSpPr>
          <p:nvPr>
            <p:ph idx="1"/>
          </p:nvPr>
        </p:nvSpPr>
        <p:spPr>
          <a:xfrm>
            <a:off x="5981701" y="1533525"/>
            <a:ext cx="5065710" cy="4257676"/>
          </a:xfrm>
        </p:spPr>
        <p:txBody>
          <a:bodyPr>
            <a:noAutofit/>
          </a:bodyPr>
          <a:lstStyle/>
          <a:p>
            <a:pPr>
              <a:lnSpc>
                <a:spcPct val="110000"/>
              </a:lnSpc>
            </a:pPr>
            <a:r>
              <a:rPr lang="en-US" sz="2000" i="1" dirty="0"/>
              <a:t>Refer to Clinical Examples in APBA resources</a:t>
            </a:r>
          </a:p>
          <a:p>
            <a:pPr>
              <a:lnSpc>
                <a:spcPct val="110000"/>
              </a:lnSpc>
            </a:pPr>
            <a:r>
              <a:rPr lang="en-US" dirty="0"/>
              <a:t>This is the ONLY code that includes non face-to face time for analyzing past data, scoring/interpreting the assessment, and preparing the report/treatment plan</a:t>
            </a:r>
          </a:p>
          <a:p>
            <a:pPr>
              <a:lnSpc>
                <a:spcPct val="110000"/>
              </a:lnSpc>
            </a:pPr>
            <a:r>
              <a:rPr lang="en-US" dirty="0"/>
              <a:t>This code is not exclusive to “Initial” assessment.  Assessment = initial assessment and periodic re-assessment</a:t>
            </a:r>
          </a:p>
        </p:txBody>
      </p:sp>
    </p:spTree>
    <p:extLst>
      <p:ext uri="{BB962C8B-B14F-4D97-AF65-F5344CB8AC3E}">
        <p14:creationId xmlns:p14="http://schemas.microsoft.com/office/powerpoint/2010/main" val="42288075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78B19-FA04-48A2-8292-91556017D1DC}"/>
              </a:ext>
            </a:extLst>
          </p:cNvPr>
          <p:cNvSpPr>
            <a:spLocks noGrp="1"/>
          </p:cNvSpPr>
          <p:nvPr>
            <p:ph type="title"/>
          </p:nvPr>
        </p:nvSpPr>
        <p:spPr>
          <a:xfrm>
            <a:off x="1141412" y="148001"/>
            <a:ext cx="9905998" cy="1014973"/>
          </a:xfrm>
        </p:spPr>
        <p:txBody>
          <a:bodyPr>
            <a:normAutofit fontScale="90000"/>
          </a:bodyPr>
          <a:lstStyle/>
          <a:p>
            <a:r>
              <a:rPr lang="en-US" dirty="0"/>
              <a:t>Understanding intent and use of Bundled codes</a:t>
            </a:r>
          </a:p>
        </p:txBody>
      </p:sp>
      <p:sp>
        <p:nvSpPr>
          <p:cNvPr id="3" name="Content Placeholder 2">
            <a:extLst>
              <a:ext uri="{FF2B5EF4-FFF2-40B4-BE49-F238E27FC236}">
                <a16:creationId xmlns:a16="http://schemas.microsoft.com/office/drawing/2014/main" id="{4CFFA1A0-CAF1-479D-B0EC-A36CAC26BADF}"/>
              </a:ext>
            </a:extLst>
          </p:cNvPr>
          <p:cNvSpPr>
            <a:spLocks noGrp="1"/>
          </p:cNvSpPr>
          <p:nvPr>
            <p:ph idx="1"/>
          </p:nvPr>
        </p:nvSpPr>
        <p:spPr>
          <a:xfrm>
            <a:off x="1141412" y="1083076"/>
            <a:ext cx="9905999" cy="5457423"/>
          </a:xfrm>
        </p:spPr>
        <p:txBody>
          <a:bodyPr>
            <a:normAutofit/>
          </a:bodyPr>
          <a:lstStyle/>
          <a:p>
            <a:r>
              <a:rPr lang="en-US" dirty="0"/>
              <a:t>Definition of Bundled Payment</a:t>
            </a:r>
          </a:p>
          <a:p>
            <a:pPr lvl="1"/>
            <a:r>
              <a:rPr lang="en-US" dirty="0">
                <a:hlinkClick r:id="rId2"/>
              </a:rPr>
              <a:t>https://en.wikipedia.org/wiki/Bundled_payment</a:t>
            </a:r>
            <a:endParaRPr lang="en-US" dirty="0"/>
          </a:p>
          <a:p>
            <a:r>
              <a:rPr lang="en-US" dirty="0"/>
              <a:t>Understanding the intent and use of Bundled services for the Category I Adaptive Behavior Services will be critical for ABA Providers</a:t>
            </a:r>
          </a:p>
          <a:p>
            <a:r>
              <a:rPr lang="en-US" dirty="0"/>
              <a:t>New Category I codes are face-to-face with the exception of 97151 (Behavior Identification assessment) which allows non face-to-face analyzing past data, scoring/interpreting the assessment, and preparing the report/treatment plan.</a:t>
            </a:r>
          </a:p>
          <a:p>
            <a:r>
              <a:rPr lang="en-US" dirty="0"/>
              <a:t>Documentation reviewed and audited by health plans will include face-to-face time activities submitted on claims; it may be beneficial to track and document indirect bundled services for analysis</a:t>
            </a:r>
          </a:p>
        </p:txBody>
      </p:sp>
    </p:spTree>
    <p:extLst>
      <p:ext uri="{BB962C8B-B14F-4D97-AF65-F5344CB8AC3E}">
        <p14:creationId xmlns:p14="http://schemas.microsoft.com/office/powerpoint/2010/main" val="14273799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2F835-ECB2-4CA4-8156-43107AECA616}"/>
              </a:ext>
            </a:extLst>
          </p:cNvPr>
          <p:cNvSpPr>
            <a:spLocks noGrp="1"/>
          </p:cNvSpPr>
          <p:nvPr>
            <p:ph type="title"/>
          </p:nvPr>
        </p:nvSpPr>
        <p:spPr>
          <a:xfrm>
            <a:off x="1143001" y="227900"/>
            <a:ext cx="9905998" cy="881808"/>
          </a:xfrm>
        </p:spPr>
        <p:txBody>
          <a:bodyPr/>
          <a:lstStyle/>
          <a:p>
            <a:r>
              <a:rPr lang="en-US" dirty="0"/>
              <a:t>97153 – treatment by protocol</a:t>
            </a:r>
          </a:p>
        </p:txBody>
      </p:sp>
      <p:sp>
        <p:nvSpPr>
          <p:cNvPr id="3" name="Content Placeholder 2">
            <a:extLst>
              <a:ext uri="{FF2B5EF4-FFF2-40B4-BE49-F238E27FC236}">
                <a16:creationId xmlns:a16="http://schemas.microsoft.com/office/drawing/2014/main" id="{78F3C7A6-3110-4489-95DA-972510F0FB60}"/>
              </a:ext>
            </a:extLst>
          </p:cNvPr>
          <p:cNvSpPr>
            <a:spLocks noGrp="1"/>
          </p:cNvSpPr>
          <p:nvPr>
            <p:ph idx="1"/>
          </p:nvPr>
        </p:nvSpPr>
        <p:spPr>
          <a:xfrm>
            <a:off x="1141412" y="2538458"/>
            <a:ext cx="9905999" cy="4004385"/>
          </a:xfrm>
        </p:spPr>
        <p:txBody>
          <a:bodyPr/>
          <a:lstStyle/>
          <a:p>
            <a:r>
              <a:rPr lang="en-US" dirty="0"/>
              <a:t>CPT codes are published with the lowest level reportable by CPT guidelines</a:t>
            </a:r>
          </a:p>
          <a:p>
            <a:r>
              <a:rPr lang="en-US" dirty="0"/>
              <a:t>Code reads “administered by </a:t>
            </a:r>
            <a:r>
              <a:rPr lang="en-US" u="sng" dirty="0"/>
              <a:t>technician</a:t>
            </a:r>
            <a:r>
              <a:rPr lang="en-US" dirty="0"/>
              <a:t>” and indicates “QHP may substitute for the technician”</a:t>
            </a:r>
          </a:p>
          <a:p>
            <a:r>
              <a:rPr lang="en-US" dirty="0"/>
              <a:t>Proper implementation = health plans providing a modifier to allow for claims submission for a QHP using this code at an appropriate reimbursement rate</a:t>
            </a:r>
          </a:p>
          <a:p>
            <a:r>
              <a:rPr lang="en-US" dirty="0"/>
              <a:t>Implementation may result in health plans allowing adaptive treatment by protocol to be reported with 97155, rather than adding a modifier and rate to the fee schedule; seek to obtain this in writing</a:t>
            </a:r>
          </a:p>
          <a:p>
            <a:endParaRPr lang="en-US" dirty="0"/>
          </a:p>
        </p:txBody>
      </p:sp>
      <p:pic>
        <p:nvPicPr>
          <p:cNvPr id="4" name="Picture 3">
            <a:extLst>
              <a:ext uri="{FF2B5EF4-FFF2-40B4-BE49-F238E27FC236}">
                <a16:creationId xmlns:a16="http://schemas.microsoft.com/office/drawing/2014/main" id="{3F78049A-5AB7-4238-8C69-870651AFC59A}"/>
              </a:ext>
            </a:extLst>
          </p:cNvPr>
          <p:cNvPicPr>
            <a:picLocks noChangeAspect="1"/>
          </p:cNvPicPr>
          <p:nvPr/>
        </p:nvPicPr>
        <p:blipFill>
          <a:blip r:embed="rId2"/>
          <a:stretch>
            <a:fillRect/>
          </a:stretch>
        </p:blipFill>
        <p:spPr>
          <a:xfrm>
            <a:off x="3519487" y="1109708"/>
            <a:ext cx="4886325" cy="1428750"/>
          </a:xfrm>
          <a:prstGeom prst="rect">
            <a:avLst/>
          </a:prstGeom>
        </p:spPr>
      </p:pic>
    </p:spTree>
    <p:extLst>
      <p:ext uri="{BB962C8B-B14F-4D97-AF65-F5344CB8AC3E}">
        <p14:creationId xmlns:p14="http://schemas.microsoft.com/office/powerpoint/2010/main" val="35587824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3D704-005B-4F00-9D47-0F1C52CC76D7}"/>
              </a:ext>
            </a:extLst>
          </p:cNvPr>
          <p:cNvSpPr>
            <a:spLocks noGrp="1"/>
          </p:cNvSpPr>
          <p:nvPr>
            <p:ph type="title"/>
          </p:nvPr>
        </p:nvSpPr>
        <p:spPr>
          <a:xfrm>
            <a:off x="1141412" y="254533"/>
            <a:ext cx="9905998" cy="926197"/>
          </a:xfrm>
        </p:spPr>
        <p:txBody>
          <a:bodyPr/>
          <a:lstStyle/>
          <a:p>
            <a:r>
              <a:rPr lang="en-US" dirty="0"/>
              <a:t>97153 – examples of bundling</a:t>
            </a:r>
          </a:p>
        </p:txBody>
      </p:sp>
      <p:sp>
        <p:nvSpPr>
          <p:cNvPr id="3" name="Content Placeholder 2">
            <a:extLst>
              <a:ext uri="{FF2B5EF4-FFF2-40B4-BE49-F238E27FC236}">
                <a16:creationId xmlns:a16="http://schemas.microsoft.com/office/drawing/2014/main" id="{A987C600-D61A-460F-9F80-BC9814595A18}"/>
              </a:ext>
            </a:extLst>
          </p:cNvPr>
          <p:cNvSpPr>
            <a:spLocks noGrp="1"/>
          </p:cNvSpPr>
          <p:nvPr>
            <p:ph idx="1"/>
          </p:nvPr>
        </p:nvSpPr>
        <p:spPr>
          <a:xfrm>
            <a:off x="1141412" y="1180730"/>
            <a:ext cx="9905999" cy="5566299"/>
          </a:xfrm>
        </p:spPr>
        <p:txBody>
          <a:bodyPr>
            <a:normAutofit/>
          </a:bodyPr>
          <a:lstStyle/>
          <a:p>
            <a:r>
              <a:rPr lang="en-US" dirty="0"/>
              <a:t>Prior, During, After</a:t>
            </a:r>
          </a:p>
          <a:p>
            <a:pPr lvl="1"/>
            <a:r>
              <a:rPr lang="en-US" dirty="0"/>
              <a:t>Refer to Clinical Examples in APBA resources</a:t>
            </a:r>
          </a:p>
          <a:p>
            <a:r>
              <a:rPr lang="en-US" dirty="0"/>
              <a:t>Possible activities Prior and After that are BUNDLED and not reportable (billable) separately regardless of patient presence during these activities</a:t>
            </a:r>
          </a:p>
          <a:p>
            <a:pPr lvl="1"/>
            <a:r>
              <a:rPr lang="en-US" dirty="0"/>
              <a:t>Reviewing treatment plan for implementation prior to direct treatment</a:t>
            </a:r>
          </a:p>
          <a:p>
            <a:pPr lvl="1"/>
            <a:r>
              <a:rPr lang="en-US" dirty="0"/>
              <a:t>Gathering materials required prior to direct treatment</a:t>
            </a:r>
          </a:p>
          <a:p>
            <a:pPr lvl="1"/>
            <a:r>
              <a:rPr lang="en-US" dirty="0"/>
              <a:t>Reviewing past data and session notes prior to direct treatment</a:t>
            </a:r>
          </a:p>
          <a:p>
            <a:pPr lvl="1"/>
            <a:r>
              <a:rPr lang="en-US" dirty="0"/>
              <a:t>Recording notes summarizing session after direct treatment</a:t>
            </a:r>
          </a:p>
          <a:p>
            <a:pPr lvl="1"/>
            <a:r>
              <a:rPr lang="en-US" dirty="0"/>
              <a:t>Clean up of materials after direct treatment</a:t>
            </a:r>
          </a:p>
          <a:p>
            <a:r>
              <a:rPr lang="en-US" dirty="0"/>
              <a:t>Short (non-inclusive) description of activities During treatment</a:t>
            </a:r>
          </a:p>
          <a:p>
            <a:pPr lvl="1"/>
            <a:r>
              <a:rPr lang="en-US" dirty="0"/>
              <a:t>Implementation of treatment protocols and data collection procedures with the patient present</a:t>
            </a:r>
          </a:p>
          <a:p>
            <a:endParaRPr lang="en-US" dirty="0"/>
          </a:p>
          <a:p>
            <a:pPr lvl="1"/>
            <a:endParaRPr lang="en-US" dirty="0"/>
          </a:p>
          <a:p>
            <a:pPr lvl="1"/>
            <a:endParaRPr lang="en-US" dirty="0"/>
          </a:p>
        </p:txBody>
      </p:sp>
    </p:spTree>
    <p:extLst>
      <p:ext uri="{BB962C8B-B14F-4D97-AF65-F5344CB8AC3E}">
        <p14:creationId xmlns:p14="http://schemas.microsoft.com/office/powerpoint/2010/main" val="37937663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extLst/>
          </a:blip>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2F835-ECB2-4CA4-8156-43107AECA616}"/>
              </a:ext>
            </a:extLst>
          </p:cNvPr>
          <p:cNvSpPr>
            <a:spLocks noGrp="1"/>
          </p:cNvSpPr>
          <p:nvPr>
            <p:ph type="title"/>
          </p:nvPr>
        </p:nvSpPr>
        <p:spPr>
          <a:xfrm>
            <a:off x="1141412" y="132743"/>
            <a:ext cx="9905998" cy="1478570"/>
          </a:xfrm>
        </p:spPr>
        <p:txBody>
          <a:bodyPr>
            <a:normAutofit/>
          </a:bodyPr>
          <a:lstStyle/>
          <a:p>
            <a:r>
              <a:rPr lang="en-US" sz="3300" dirty="0"/>
              <a:t>97155 – treatment with protocol modification, which may include simultaneous direction of technician</a:t>
            </a:r>
          </a:p>
        </p:txBody>
      </p:sp>
      <p:sp>
        <p:nvSpPr>
          <p:cNvPr id="3" name="Content Placeholder 2">
            <a:extLst>
              <a:ext uri="{FF2B5EF4-FFF2-40B4-BE49-F238E27FC236}">
                <a16:creationId xmlns:a16="http://schemas.microsoft.com/office/drawing/2014/main" id="{78F3C7A6-3110-4489-95DA-972510F0FB60}"/>
              </a:ext>
            </a:extLst>
          </p:cNvPr>
          <p:cNvSpPr>
            <a:spLocks noGrp="1"/>
          </p:cNvSpPr>
          <p:nvPr>
            <p:ph idx="1"/>
          </p:nvPr>
        </p:nvSpPr>
        <p:spPr>
          <a:xfrm>
            <a:off x="5797118" y="1611312"/>
            <a:ext cx="5250293" cy="4887141"/>
          </a:xfrm>
        </p:spPr>
        <p:txBody>
          <a:bodyPr>
            <a:normAutofit/>
          </a:bodyPr>
          <a:lstStyle/>
          <a:p>
            <a:pPr>
              <a:lnSpc>
                <a:spcPct val="110000"/>
              </a:lnSpc>
            </a:pPr>
            <a:r>
              <a:rPr lang="en-US" sz="2000" dirty="0"/>
              <a:t>New code descriptor clearly includes “simultaneous direction with technician”</a:t>
            </a:r>
          </a:p>
          <a:p>
            <a:pPr>
              <a:lnSpc>
                <a:spcPct val="110000"/>
              </a:lnSpc>
            </a:pPr>
            <a:r>
              <a:rPr lang="en-US" sz="2000" dirty="0"/>
              <a:t>Intent of 97155 is to report (bill) concurrent with 97153 treatment by protocol administered by technician</a:t>
            </a:r>
          </a:p>
          <a:p>
            <a:pPr lvl="1">
              <a:lnSpc>
                <a:spcPct val="110000"/>
              </a:lnSpc>
            </a:pPr>
            <a:r>
              <a:rPr lang="en-US" dirty="0"/>
              <a:t>Refer health plans to the CPT code book and CPT Assistant Article if Payor Policy publishes concurrent billing is not allowed</a:t>
            </a:r>
          </a:p>
          <a:p>
            <a:pPr>
              <a:lnSpc>
                <a:spcPct val="110000"/>
              </a:lnSpc>
            </a:pPr>
            <a:r>
              <a:rPr lang="en-US" sz="2000" dirty="0"/>
              <a:t>Implementation may result in health plans allowing adaptive treatment by protocol to be reported with 97155, rather than adding a modifier and rate to the fee schedule for 97153; seek to obtain this in writing</a:t>
            </a:r>
          </a:p>
          <a:p>
            <a:pPr>
              <a:lnSpc>
                <a:spcPct val="110000"/>
              </a:lnSpc>
            </a:pPr>
            <a:endParaRPr lang="en-US" sz="1100" dirty="0"/>
          </a:p>
        </p:txBody>
      </p:sp>
      <p:pic>
        <p:nvPicPr>
          <p:cNvPr id="5" name="Picture 4">
            <a:extLst>
              <a:ext uri="{FF2B5EF4-FFF2-40B4-BE49-F238E27FC236}">
                <a16:creationId xmlns:a16="http://schemas.microsoft.com/office/drawing/2014/main" id="{90F58817-BB87-49C6-92D7-1105422B318E}"/>
              </a:ext>
            </a:extLst>
          </p:cNvPr>
          <p:cNvPicPr>
            <a:picLocks noChangeAspect="1"/>
          </p:cNvPicPr>
          <p:nvPr/>
        </p:nvPicPr>
        <p:blipFill>
          <a:blip r:embed="rId3"/>
          <a:stretch>
            <a:fillRect/>
          </a:stretch>
        </p:blipFill>
        <p:spPr>
          <a:xfrm>
            <a:off x="794551" y="2295617"/>
            <a:ext cx="4895850" cy="2095500"/>
          </a:xfrm>
          <a:prstGeom prst="rect">
            <a:avLst/>
          </a:prstGeom>
        </p:spPr>
      </p:pic>
    </p:spTree>
    <p:extLst>
      <p:ext uri="{BB962C8B-B14F-4D97-AF65-F5344CB8AC3E}">
        <p14:creationId xmlns:p14="http://schemas.microsoft.com/office/powerpoint/2010/main" val="19194632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3D704-005B-4F00-9D47-0F1C52CC76D7}"/>
              </a:ext>
            </a:extLst>
          </p:cNvPr>
          <p:cNvSpPr>
            <a:spLocks noGrp="1"/>
          </p:cNvSpPr>
          <p:nvPr>
            <p:ph type="title"/>
          </p:nvPr>
        </p:nvSpPr>
        <p:spPr>
          <a:xfrm>
            <a:off x="1141412" y="254533"/>
            <a:ext cx="9905998" cy="926197"/>
          </a:xfrm>
        </p:spPr>
        <p:txBody>
          <a:bodyPr/>
          <a:lstStyle/>
          <a:p>
            <a:r>
              <a:rPr lang="en-US" dirty="0"/>
              <a:t>97155 – examples of bundling</a:t>
            </a:r>
          </a:p>
        </p:txBody>
      </p:sp>
      <p:sp>
        <p:nvSpPr>
          <p:cNvPr id="3" name="Content Placeholder 2">
            <a:extLst>
              <a:ext uri="{FF2B5EF4-FFF2-40B4-BE49-F238E27FC236}">
                <a16:creationId xmlns:a16="http://schemas.microsoft.com/office/drawing/2014/main" id="{A987C600-D61A-460F-9F80-BC9814595A18}"/>
              </a:ext>
            </a:extLst>
          </p:cNvPr>
          <p:cNvSpPr>
            <a:spLocks noGrp="1"/>
          </p:cNvSpPr>
          <p:nvPr>
            <p:ph idx="1"/>
          </p:nvPr>
        </p:nvSpPr>
        <p:spPr>
          <a:xfrm>
            <a:off x="1141412" y="1180730"/>
            <a:ext cx="9905999" cy="5566299"/>
          </a:xfrm>
        </p:spPr>
        <p:txBody>
          <a:bodyPr>
            <a:normAutofit/>
          </a:bodyPr>
          <a:lstStyle/>
          <a:p>
            <a:r>
              <a:rPr lang="en-US" dirty="0"/>
              <a:t>Prior, During, After</a:t>
            </a:r>
          </a:p>
          <a:p>
            <a:pPr lvl="1"/>
            <a:r>
              <a:rPr lang="en-US" dirty="0"/>
              <a:t>Refer to Clinical Examples in APBA resources</a:t>
            </a:r>
          </a:p>
          <a:p>
            <a:r>
              <a:rPr lang="en-US" dirty="0"/>
              <a:t>Possible activities Prior and After that are BUNDLED and not reportable (billable) separately regardless of patient presence during these activities</a:t>
            </a:r>
          </a:p>
          <a:p>
            <a:pPr lvl="1"/>
            <a:r>
              <a:rPr lang="en-US" dirty="0"/>
              <a:t>QHP reviewing data and notes from previous sessions prior to session</a:t>
            </a:r>
          </a:p>
          <a:p>
            <a:pPr lvl="1"/>
            <a:r>
              <a:rPr lang="en-US" dirty="0"/>
              <a:t>QHP gathering materials required prior to session</a:t>
            </a:r>
          </a:p>
          <a:p>
            <a:pPr lvl="1"/>
            <a:r>
              <a:rPr lang="en-US" dirty="0"/>
              <a:t>QHP reviewing technician-recorded graphed data for progress after session</a:t>
            </a:r>
          </a:p>
          <a:p>
            <a:pPr lvl="1"/>
            <a:r>
              <a:rPr lang="en-US" dirty="0"/>
              <a:t>QHP writing progress note with plan of action after session</a:t>
            </a:r>
          </a:p>
          <a:p>
            <a:r>
              <a:rPr lang="en-US" dirty="0"/>
              <a:t>Short (non-inclusive) description of activities During session</a:t>
            </a:r>
          </a:p>
          <a:p>
            <a:pPr lvl="1"/>
            <a:r>
              <a:rPr lang="en-US" dirty="0"/>
              <a:t>Demonstration of modified treatment procedures while technician observes</a:t>
            </a:r>
          </a:p>
          <a:p>
            <a:pPr lvl="1"/>
            <a:r>
              <a:rPr lang="en-US" dirty="0"/>
              <a:t>Observing and providing feedback to technician</a:t>
            </a:r>
          </a:p>
          <a:p>
            <a:pPr lvl="1"/>
            <a:r>
              <a:rPr lang="en-US" dirty="0"/>
              <a:t>Recording data on technician’s performance</a:t>
            </a:r>
          </a:p>
          <a:p>
            <a:endParaRPr lang="en-US" dirty="0"/>
          </a:p>
          <a:p>
            <a:pPr lvl="1"/>
            <a:endParaRPr lang="en-US" dirty="0"/>
          </a:p>
          <a:p>
            <a:pPr lvl="1"/>
            <a:endParaRPr lang="en-US" dirty="0"/>
          </a:p>
        </p:txBody>
      </p:sp>
    </p:spTree>
    <p:extLst>
      <p:ext uri="{BB962C8B-B14F-4D97-AF65-F5344CB8AC3E}">
        <p14:creationId xmlns:p14="http://schemas.microsoft.com/office/powerpoint/2010/main" val="16560990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2CAB1F-C743-4DBA-B8B2-C38C580148B2}"/>
              </a:ext>
            </a:extLst>
          </p:cNvPr>
          <p:cNvSpPr>
            <a:spLocks noGrp="1"/>
          </p:cNvSpPr>
          <p:nvPr>
            <p:ph type="title"/>
          </p:nvPr>
        </p:nvSpPr>
        <p:spPr>
          <a:xfrm>
            <a:off x="1143001" y="327033"/>
            <a:ext cx="9905998" cy="739765"/>
          </a:xfrm>
        </p:spPr>
        <p:txBody>
          <a:bodyPr/>
          <a:lstStyle/>
          <a:p>
            <a:r>
              <a:rPr lang="en-US" dirty="0"/>
              <a:t>Group services</a:t>
            </a:r>
          </a:p>
        </p:txBody>
      </p:sp>
      <p:sp>
        <p:nvSpPr>
          <p:cNvPr id="3" name="Content Placeholder 2">
            <a:extLst>
              <a:ext uri="{FF2B5EF4-FFF2-40B4-BE49-F238E27FC236}">
                <a16:creationId xmlns:a16="http://schemas.microsoft.com/office/drawing/2014/main" id="{50CB9714-A74D-4CEA-91D2-F3099629CB70}"/>
              </a:ext>
            </a:extLst>
          </p:cNvPr>
          <p:cNvSpPr>
            <a:spLocks noGrp="1"/>
          </p:cNvSpPr>
          <p:nvPr>
            <p:ph idx="1"/>
          </p:nvPr>
        </p:nvSpPr>
        <p:spPr>
          <a:xfrm>
            <a:off x="1141412" y="958787"/>
            <a:ext cx="9905999" cy="5681709"/>
          </a:xfrm>
        </p:spPr>
        <p:txBody>
          <a:bodyPr>
            <a:normAutofit/>
          </a:bodyPr>
          <a:lstStyle/>
          <a:p>
            <a:r>
              <a:rPr lang="en-US" dirty="0"/>
              <a:t>97154 – group adaptive treatment by protocol code reads “administered by </a:t>
            </a:r>
            <a:r>
              <a:rPr lang="en-US" u="sng" dirty="0"/>
              <a:t>technician</a:t>
            </a:r>
            <a:r>
              <a:rPr lang="en-US" dirty="0"/>
              <a:t>” and indicates “QHP may substitute for the technician</a:t>
            </a:r>
          </a:p>
          <a:p>
            <a:pPr lvl="1"/>
            <a:r>
              <a:rPr lang="en-US" dirty="0"/>
              <a:t>Proper implementation = health plans providing a modifier to allow for claims submission for a QHP using this code at an appropriate reimbursement rate</a:t>
            </a:r>
          </a:p>
          <a:p>
            <a:pPr lvl="1"/>
            <a:r>
              <a:rPr lang="en-US" dirty="0"/>
              <a:t>Implementation may result in health plans allowing group adaptive treatment by protocol to be reported with 97158, rather than adding a modifier and rate to the fee schedule; seek to obtain this in writing</a:t>
            </a:r>
          </a:p>
          <a:p>
            <a:r>
              <a:rPr lang="en-US" dirty="0"/>
              <a:t>97158 – group adaptive treatment with protocol modification, administered by QHP</a:t>
            </a:r>
          </a:p>
          <a:p>
            <a:pPr lvl="1"/>
            <a:r>
              <a:rPr lang="en-US" dirty="0"/>
              <a:t>Code can be utilized for QHP presence in a technician ran group session administering protocol modification with the intent of billing concurrently</a:t>
            </a:r>
          </a:p>
          <a:p>
            <a:pPr lvl="1"/>
            <a:r>
              <a:rPr lang="en-US" dirty="0"/>
              <a:t>Per above, health plans may result in reimbursing for group sessions ran independently by a QHP to be reported with this code; seek to obtain this in writing</a:t>
            </a:r>
          </a:p>
          <a:p>
            <a:pPr lvl="1"/>
            <a:endParaRPr lang="en-US" dirty="0"/>
          </a:p>
          <a:p>
            <a:endParaRPr lang="en-US" dirty="0"/>
          </a:p>
          <a:p>
            <a:endParaRPr lang="en-US" dirty="0"/>
          </a:p>
          <a:p>
            <a:endParaRPr lang="en-US" dirty="0"/>
          </a:p>
          <a:p>
            <a:endParaRPr lang="en-US" u="sng" dirty="0"/>
          </a:p>
        </p:txBody>
      </p:sp>
    </p:spTree>
    <p:extLst>
      <p:ext uri="{BB962C8B-B14F-4D97-AF65-F5344CB8AC3E}">
        <p14:creationId xmlns:p14="http://schemas.microsoft.com/office/powerpoint/2010/main" val="23351692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3D704-005B-4F00-9D47-0F1C52CC76D7}"/>
              </a:ext>
            </a:extLst>
          </p:cNvPr>
          <p:cNvSpPr>
            <a:spLocks noGrp="1"/>
          </p:cNvSpPr>
          <p:nvPr>
            <p:ph type="title"/>
          </p:nvPr>
        </p:nvSpPr>
        <p:spPr>
          <a:xfrm>
            <a:off x="1141412" y="254533"/>
            <a:ext cx="9905998" cy="926197"/>
          </a:xfrm>
        </p:spPr>
        <p:txBody>
          <a:bodyPr/>
          <a:lstStyle/>
          <a:p>
            <a:r>
              <a:rPr lang="en-US" dirty="0"/>
              <a:t>GROUP SERVICES – examples of bundling</a:t>
            </a:r>
          </a:p>
        </p:txBody>
      </p:sp>
      <p:sp>
        <p:nvSpPr>
          <p:cNvPr id="3" name="Content Placeholder 2">
            <a:extLst>
              <a:ext uri="{FF2B5EF4-FFF2-40B4-BE49-F238E27FC236}">
                <a16:creationId xmlns:a16="http://schemas.microsoft.com/office/drawing/2014/main" id="{A987C600-D61A-460F-9F80-BC9814595A18}"/>
              </a:ext>
            </a:extLst>
          </p:cNvPr>
          <p:cNvSpPr>
            <a:spLocks noGrp="1"/>
          </p:cNvSpPr>
          <p:nvPr>
            <p:ph idx="1"/>
          </p:nvPr>
        </p:nvSpPr>
        <p:spPr>
          <a:xfrm>
            <a:off x="1141412" y="1180730"/>
            <a:ext cx="9905999" cy="5566299"/>
          </a:xfrm>
        </p:spPr>
        <p:txBody>
          <a:bodyPr>
            <a:normAutofit/>
          </a:bodyPr>
          <a:lstStyle/>
          <a:p>
            <a:r>
              <a:rPr lang="en-US" dirty="0"/>
              <a:t>Prior, During, After</a:t>
            </a:r>
          </a:p>
          <a:p>
            <a:pPr lvl="1"/>
            <a:r>
              <a:rPr lang="en-US" dirty="0"/>
              <a:t>Refer to Clinical Examples in APBA resources</a:t>
            </a:r>
          </a:p>
          <a:p>
            <a:r>
              <a:rPr lang="en-US" dirty="0"/>
              <a:t>Possible activities Prior and After that are BUNDLED and not reportable (billable) separately regardless of patient presence during these activities</a:t>
            </a:r>
          </a:p>
          <a:p>
            <a:pPr lvl="1"/>
            <a:r>
              <a:rPr lang="en-US" dirty="0"/>
              <a:t>Reviewing data and notes from previous group sessions prior to session</a:t>
            </a:r>
          </a:p>
          <a:p>
            <a:pPr lvl="1"/>
            <a:r>
              <a:rPr lang="en-US" dirty="0"/>
              <a:t>Gathering materials required prior to group session</a:t>
            </a:r>
          </a:p>
          <a:p>
            <a:pPr lvl="1"/>
            <a:r>
              <a:rPr lang="en-US" dirty="0"/>
              <a:t>Recording notes summarizing group session after group session</a:t>
            </a:r>
          </a:p>
          <a:p>
            <a:pPr lvl="1"/>
            <a:r>
              <a:rPr lang="en-US" dirty="0"/>
              <a:t>QHP reviewing technician-recorded graphed data for progress after group session</a:t>
            </a:r>
          </a:p>
          <a:p>
            <a:pPr lvl="1"/>
            <a:r>
              <a:rPr lang="en-US" dirty="0"/>
              <a:t>QHP writing progress note with plan of action after group session</a:t>
            </a:r>
          </a:p>
          <a:p>
            <a:r>
              <a:rPr lang="en-US" dirty="0"/>
              <a:t>Short (non-inclusive) description of activities During session</a:t>
            </a:r>
          </a:p>
          <a:p>
            <a:pPr lvl="1"/>
            <a:r>
              <a:rPr lang="en-US" dirty="0"/>
              <a:t>Implementation of treatment protocols in group session</a:t>
            </a:r>
          </a:p>
          <a:p>
            <a:pPr lvl="1"/>
            <a:r>
              <a:rPr lang="en-US" dirty="0"/>
              <a:t>Data collection procedures in small-group activities</a:t>
            </a:r>
          </a:p>
          <a:p>
            <a:endParaRPr lang="en-US" dirty="0"/>
          </a:p>
          <a:p>
            <a:pPr lvl="1"/>
            <a:endParaRPr lang="en-US" dirty="0"/>
          </a:p>
          <a:p>
            <a:pPr lvl="1"/>
            <a:endParaRPr lang="en-US" dirty="0"/>
          </a:p>
        </p:txBody>
      </p:sp>
    </p:spTree>
    <p:extLst>
      <p:ext uri="{BB962C8B-B14F-4D97-AF65-F5344CB8AC3E}">
        <p14:creationId xmlns:p14="http://schemas.microsoft.com/office/powerpoint/2010/main" val="1432194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8000"/>
                <a:hueMod val="94000"/>
                <a:satMod val="148000"/>
                <a:lumMod val="150000"/>
              </a:schemeClr>
            </a:gs>
            <a:gs pos="100000">
              <a:schemeClr val="bg2">
                <a:shade val="92000"/>
                <a:hueMod val="104000"/>
                <a:satMod val="140000"/>
                <a:lumMod val="68000"/>
              </a:schemeClr>
            </a:gs>
          </a:gsLst>
          <a:lin ang="5040000" scaled="0"/>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78A47D-4F17-40FE-AB70-7AF78A9575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400" y="-14287"/>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85BE3A7E-6A3F-401E-A025-BBB8FDB8DD3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tx1">
              <a:alpha val="60000"/>
            </a:schemeClr>
          </a:solidFill>
        </p:grpSpPr>
        <p:sp>
          <p:nvSpPr>
            <p:cNvPr id="11" name="Rectangle 5">
              <a:extLst>
                <a:ext uri="{FF2B5EF4-FFF2-40B4-BE49-F238E27FC236}">
                  <a16:creationId xmlns:a16="http://schemas.microsoft.com/office/drawing/2014/main" id="{41EE9036-817C-476C-BD59-B5184F9A3E35}"/>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12" name="Freeform 6">
              <a:extLst>
                <a:ext uri="{FF2B5EF4-FFF2-40B4-BE49-F238E27FC236}">
                  <a16:creationId xmlns:a16="http://schemas.microsoft.com/office/drawing/2014/main" id="{F098087A-B4E4-4300-A841-44988BD88E2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3" name="Freeform 7">
              <a:extLst>
                <a:ext uri="{FF2B5EF4-FFF2-40B4-BE49-F238E27FC236}">
                  <a16:creationId xmlns:a16="http://schemas.microsoft.com/office/drawing/2014/main" id="{F5BD5F4B-A39C-4DF9-84E4-A4D33F30E6E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4" name="Freeform 8">
              <a:extLst>
                <a:ext uri="{FF2B5EF4-FFF2-40B4-BE49-F238E27FC236}">
                  <a16:creationId xmlns:a16="http://schemas.microsoft.com/office/drawing/2014/main" id="{D7FA9858-BFA0-4D5B-AF72-B1B65EB069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5" name="Freeform 9">
              <a:extLst>
                <a:ext uri="{FF2B5EF4-FFF2-40B4-BE49-F238E27FC236}">
                  <a16:creationId xmlns:a16="http://schemas.microsoft.com/office/drawing/2014/main" id="{A508A5F3-AFE0-4750-A9C2-B51A514FFC4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6" name="Freeform 10">
              <a:extLst>
                <a:ext uri="{FF2B5EF4-FFF2-40B4-BE49-F238E27FC236}">
                  <a16:creationId xmlns:a16="http://schemas.microsoft.com/office/drawing/2014/main" id="{92B4AAEB-ABF4-42A7-BE52-0B442190D1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7" name="Freeform 11">
              <a:extLst>
                <a:ext uri="{FF2B5EF4-FFF2-40B4-BE49-F238E27FC236}">
                  <a16:creationId xmlns:a16="http://schemas.microsoft.com/office/drawing/2014/main" id="{3767C370-4A42-4376-8CAE-606C4BC8F4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8" name="Freeform 12">
              <a:extLst>
                <a:ext uri="{FF2B5EF4-FFF2-40B4-BE49-F238E27FC236}">
                  <a16:creationId xmlns:a16="http://schemas.microsoft.com/office/drawing/2014/main" id="{36205F53-9C95-4954-B97C-1625BB8A350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9" name="Freeform 13">
              <a:extLst>
                <a:ext uri="{FF2B5EF4-FFF2-40B4-BE49-F238E27FC236}">
                  <a16:creationId xmlns:a16="http://schemas.microsoft.com/office/drawing/2014/main" id="{DC80B58E-3469-43E9-96FC-D747B698303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0" name="Freeform 14">
              <a:extLst>
                <a:ext uri="{FF2B5EF4-FFF2-40B4-BE49-F238E27FC236}">
                  <a16:creationId xmlns:a16="http://schemas.microsoft.com/office/drawing/2014/main" id="{E17A4ED2-DDD7-4B4D-A39C-9B0121C886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1" name="Freeform 15">
              <a:extLst>
                <a:ext uri="{FF2B5EF4-FFF2-40B4-BE49-F238E27FC236}">
                  <a16:creationId xmlns:a16="http://schemas.microsoft.com/office/drawing/2014/main" id="{A2C14A85-E7A9-4E1D-809F-20F5CFA788B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2" name="Line 16">
              <a:extLst>
                <a:ext uri="{FF2B5EF4-FFF2-40B4-BE49-F238E27FC236}">
                  <a16:creationId xmlns:a16="http://schemas.microsoft.com/office/drawing/2014/main" id="{F3D51E32-9399-4B7F-8D91-BF9A068B834B}"/>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9969F9D2-502D-4C1D-ABA5-02B1BF2A00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4" name="Freeform 18">
              <a:extLst>
                <a:ext uri="{FF2B5EF4-FFF2-40B4-BE49-F238E27FC236}">
                  <a16:creationId xmlns:a16="http://schemas.microsoft.com/office/drawing/2014/main" id="{4AE555C6-5623-478A-BF35-63E9929A3A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5" name="Freeform 19">
              <a:extLst>
                <a:ext uri="{FF2B5EF4-FFF2-40B4-BE49-F238E27FC236}">
                  <a16:creationId xmlns:a16="http://schemas.microsoft.com/office/drawing/2014/main" id="{A3D3AED4-A69E-4301-9BB4-436DC5F0C9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6" name="Freeform 20">
              <a:extLst>
                <a:ext uri="{FF2B5EF4-FFF2-40B4-BE49-F238E27FC236}">
                  <a16:creationId xmlns:a16="http://schemas.microsoft.com/office/drawing/2014/main" id="{C3B8082C-2D81-48D7-8B45-85B7C89296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7" name="Rectangle 21">
              <a:extLst>
                <a:ext uri="{FF2B5EF4-FFF2-40B4-BE49-F238E27FC236}">
                  <a16:creationId xmlns:a16="http://schemas.microsoft.com/office/drawing/2014/main" id="{9AD35461-BA86-408B-8A29-244EB2F2FB55}"/>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28" name="Freeform 22">
              <a:extLst>
                <a:ext uri="{FF2B5EF4-FFF2-40B4-BE49-F238E27FC236}">
                  <a16:creationId xmlns:a16="http://schemas.microsoft.com/office/drawing/2014/main" id="{F238E495-B6C6-4857-899B-CDD5848312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9" name="Freeform 23">
              <a:extLst>
                <a:ext uri="{FF2B5EF4-FFF2-40B4-BE49-F238E27FC236}">
                  <a16:creationId xmlns:a16="http://schemas.microsoft.com/office/drawing/2014/main" id="{E20A751E-054C-4EC2-8DA3-0EC923A6588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0" name="Freeform 24">
              <a:extLst>
                <a:ext uri="{FF2B5EF4-FFF2-40B4-BE49-F238E27FC236}">
                  <a16:creationId xmlns:a16="http://schemas.microsoft.com/office/drawing/2014/main" id="{B6E8E701-3D21-4E5C-AB6E-9A74046970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1" name="Freeform 25">
              <a:extLst>
                <a:ext uri="{FF2B5EF4-FFF2-40B4-BE49-F238E27FC236}">
                  <a16:creationId xmlns:a16="http://schemas.microsoft.com/office/drawing/2014/main" id="{431BDA41-D09D-4984-B888-756F5F81B49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2" name="Freeform 26">
              <a:extLst>
                <a:ext uri="{FF2B5EF4-FFF2-40B4-BE49-F238E27FC236}">
                  <a16:creationId xmlns:a16="http://schemas.microsoft.com/office/drawing/2014/main" id="{0DC943D2-20E4-4C00-82D2-D405A7C00B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3" name="Freeform 27">
              <a:extLst>
                <a:ext uri="{FF2B5EF4-FFF2-40B4-BE49-F238E27FC236}">
                  <a16:creationId xmlns:a16="http://schemas.microsoft.com/office/drawing/2014/main" id="{4BC34A74-80A2-4DE1-8ADC-BBD1709035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4" name="Freeform 28">
              <a:extLst>
                <a:ext uri="{FF2B5EF4-FFF2-40B4-BE49-F238E27FC236}">
                  <a16:creationId xmlns:a16="http://schemas.microsoft.com/office/drawing/2014/main" id="{C6C3CA25-431F-4E26-952D-4AA9C4C725C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5" name="Freeform 29">
              <a:extLst>
                <a:ext uri="{FF2B5EF4-FFF2-40B4-BE49-F238E27FC236}">
                  <a16:creationId xmlns:a16="http://schemas.microsoft.com/office/drawing/2014/main" id="{776D1836-82AE-40EF-9829-C6B8D2CF025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6" name="Freeform 30">
              <a:extLst>
                <a:ext uri="{FF2B5EF4-FFF2-40B4-BE49-F238E27FC236}">
                  <a16:creationId xmlns:a16="http://schemas.microsoft.com/office/drawing/2014/main" id="{9A8E397E-ADF9-45C1-98F4-3F5A86378B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7" name="Freeform 31">
              <a:extLst>
                <a:ext uri="{FF2B5EF4-FFF2-40B4-BE49-F238E27FC236}">
                  <a16:creationId xmlns:a16="http://schemas.microsoft.com/office/drawing/2014/main" id="{DE07CFD9-357F-40BC-A792-CE874BFE509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grpSp>
      <p:sp>
        <p:nvSpPr>
          <p:cNvPr id="2" name="Title 1">
            <a:extLst>
              <a:ext uri="{FF2B5EF4-FFF2-40B4-BE49-F238E27FC236}">
                <a16:creationId xmlns:a16="http://schemas.microsoft.com/office/drawing/2014/main" id="{540393AB-95BC-448E-AD55-6B993FAD6916}"/>
              </a:ext>
            </a:extLst>
          </p:cNvPr>
          <p:cNvSpPr>
            <a:spLocks noGrp="1"/>
          </p:cNvSpPr>
          <p:nvPr>
            <p:ph type="title"/>
          </p:nvPr>
        </p:nvSpPr>
        <p:spPr>
          <a:xfrm>
            <a:off x="1141412" y="527050"/>
            <a:ext cx="3233483" cy="5689600"/>
          </a:xfrm>
        </p:spPr>
        <p:txBody>
          <a:bodyPr>
            <a:normAutofit fontScale="90000"/>
          </a:bodyPr>
          <a:lstStyle/>
          <a:p>
            <a:pPr indent="-182880" algn="ctr">
              <a:lnSpc>
                <a:spcPct val="110000"/>
              </a:lnSpc>
            </a:pPr>
            <a:r>
              <a:rPr lang="en-US" sz="4000" dirty="0"/>
              <a:t>Details and purpose of webinar</a:t>
            </a:r>
            <a:br>
              <a:rPr lang="en-US" sz="4000" dirty="0"/>
            </a:br>
            <a:br>
              <a:rPr lang="en-US" sz="4000" dirty="0"/>
            </a:br>
            <a:r>
              <a:rPr lang="en-US" sz="1600" dirty="0"/>
              <a:t>Participants are on mute for recording, please type Questions in Chat window.</a:t>
            </a:r>
            <a:br>
              <a:rPr lang="en-US" sz="1600" dirty="0"/>
            </a:br>
            <a:r>
              <a:rPr lang="en-US" sz="1600" dirty="0"/>
              <a:t>Recording and PowerPoint slide deck will be emailed to all registrants.</a:t>
            </a:r>
            <a:br>
              <a:rPr lang="en-US" sz="1600" dirty="0"/>
            </a:br>
            <a:r>
              <a:rPr lang="en-US" sz="1600" dirty="0"/>
              <a:t>Link to purchase recorded webinar will be available on our website for those that were unable to register after the 100 participant cap.</a:t>
            </a:r>
            <a:br>
              <a:rPr lang="en-US" sz="1600" dirty="0"/>
            </a:br>
            <a:r>
              <a:rPr lang="en-US" sz="1600" dirty="0">
                <a:hlinkClick r:id="rId2"/>
              </a:rPr>
              <a:t>www.ababilling.net</a:t>
            </a:r>
            <a:br>
              <a:rPr lang="en-US" sz="1600" dirty="0"/>
            </a:br>
            <a:endParaRPr lang="en-US" sz="1600" dirty="0"/>
          </a:p>
        </p:txBody>
      </p:sp>
      <p:cxnSp>
        <p:nvCxnSpPr>
          <p:cNvPr id="39" name="Straight Connector 38">
            <a:extLst>
              <a:ext uri="{FF2B5EF4-FFF2-40B4-BE49-F238E27FC236}">
                <a16:creationId xmlns:a16="http://schemas.microsoft.com/office/drawing/2014/main" id="{085ECEC0-FF5D-4348-92C7-1EA7C61E770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454684"/>
            <a:ext cx="0" cy="3649129"/>
          </a:xfrm>
          <a:prstGeom prst="line">
            <a:avLst/>
          </a:prstGeom>
          <a:ln w="25400">
            <a:solidFill>
              <a:schemeClr val="tx1">
                <a:alpha val="7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D00D0EE-E33A-48B9-972B-9459123CCF8E}"/>
              </a:ext>
            </a:extLst>
          </p:cNvPr>
          <p:cNvSpPr>
            <a:spLocks noGrp="1"/>
          </p:cNvSpPr>
          <p:nvPr>
            <p:ph idx="1"/>
          </p:nvPr>
        </p:nvSpPr>
        <p:spPr>
          <a:xfrm>
            <a:off x="4843209" y="230820"/>
            <a:ext cx="6501066" cy="6365244"/>
          </a:xfrm>
        </p:spPr>
        <p:txBody>
          <a:bodyPr anchor="ctr">
            <a:normAutofit/>
          </a:bodyPr>
          <a:lstStyle/>
          <a:p>
            <a:pPr>
              <a:lnSpc>
                <a:spcPct val="110000"/>
              </a:lnSpc>
            </a:pPr>
            <a:r>
              <a:rPr lang="en-US" sz="2000" dirty="0"/>
              <a:t>The purpose of this Webinar is to provide additional input and information related to the implementation of the new Category I codes for Adaptive Behavior Services.</a:t>
            </a:r>
          </a:p>
          <a:p>
            <a:pPr>
              <a:lnSpc>
                <a:spcPct val="110000"/>
              </a:lnSpc>
            </a:pPr>
            <a:r>
              <a:rPr lang="en-US" sz="2000" dirty="0"/>
              <a:t>Each provider, agency owner and leadership is encouraged to gain their own independent understanding and knowledge of impact and implementation of the code changes.</a:t>
            </a:r>
          </a:p>
          <a:p>
            <a:pPr>
              <a:lnSpc>
                <a:spcPct val="110000"/>
              </a:lnSpc>
            </a:pPr>
            <a:endParaRPr lang="en-US" sz="2000" dirty="0"/>
          </a:p>
          <a:p>
            <a:pPr marL="0" indent="0">
              <a:lnSpc>
                <a:spcPct val="110000"/>
              </a:lnSpc>
              <a:buNone/>
            </a:pPr>
            <a:endParaRPr lang="en-US" sz="2000" dirty="0"/>
          </a:p>
          <a:p>
            <a:pPr>
              <a:lnSpc>
                <a:spcPct val="110000"/>
              </a:lnSpc>
            </a:pPr>
            <a:r>
              <a:rPr lang="en-US" sz="2000" dirty="0"/>
              <a:t>DISCLAIMER:  All ABA provider agency owners should make final decisions on personal implementation plans based on research and review of this roll out.</a:t>
            </a:r>
          </a:p>
        </p:txBody>
      </p:sp>
      <p:grpSp>
        <p:nvGrpSpPr>
          <p:cNvPr id="41" name="Group 40">
            <a:extLst>
              <a:ext uri="{FF2B5EF4-FFF2-40B4-BE49-F238E27FC236}">
                <a16:creationId xmlns:a16="http://schemas.microsoft.com/office/drawing/2014/main" id="{F4E035BE-9FF4-43D3-BC25-CF582D7FF85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64912" y="0"/>
            <a:ext cx="674688" cy="6848476"/>
            <a:chOff x="11364912" y="0"/>
            <a:chExt cx="674688" cy="6848476"/>
          </a:xfrm>
          <a:solidFill>
            <a:schemeClr val="tx1">
              <a:alpha val="60000"/>
            </a:schemeClr>
          </a:solidFill>
        </p:grpSpPr>
        <p:sp>
          <p:nvSpPr>
            <p:cNvPr id="42" name="Freeform 32">
              <a:extLst>
                <a:ext uri="{FF2B5EF4-FFF2-40B4-BE49-F238E27FC236}">
                  <a16:creationId xmlns:a16="http://schemas.microsoft.com/office/drawing/2014/main" id="{F98BCEB2-EC20-4E84-A994-0AC37292C8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43" name="Freeform 33">
              <a:extLst>
                <a:ext uri="{FF2B5EF4-FFF2-40B4-BE49-F238E27FC236}">
                  <a16:creationId xmlns:a16="http://schemas.microsoft.com/office/drawing/2014/main" id="{7A2E1821-AEDF-417E-9F17-83379E9C094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44" name="Freeform 34">
              <a:extLst>
                <a:ext uri="{FF2B5EF4-FFF2-40B4-BE49-F238E27FC236}">
                  <a16:creationId xmlns:a16="http://schemas.microsoft.com/office/drawing/2014/main" id="{CB3734E2-8292-4B47-B6AB-0E5A058DE95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45" name="Freeform 35">
              <a:extLst>
                <a:ext uri="{FF2B5EF4-FFF2-40B4-BE49-F238E27FC236}">
                  <a16:creationId xmlns:a16="http://schemas.microsoft.com/office/drawing/2014/main" id="{A0B09C51-29AB-45C0-B707-CCFB9DF280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46" name="Freeform 36">
              <a:extLst>
                <a:ext uri="{FF2B5EF4-FFF2-40B4-BE49-F238E27FC236}">
                  <a16:creationId xmlns:a16="http://schemas.microsoft.com/office/drawing/2014/main" id="{510C0CED-AE1B-45AE-B5E1-57521E589D2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47" name="Freeform 37">
              <a:extLst>
                <a:ext uri="{FF2B5EF4-FFF2-40B4-BE49-F238E27FC236}">
                  <a16:creationId xmlns:a16="http://schemas.microsoft.com/office/drawing/2014/main" id="{591F2327-4B45-41AA-B41C-7404B6A1E4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48" name="Freeform 38">
              <a:extLst>
                <a:ext uri="{FF2B5EF4-FFF2-40B4-BE49-F238E27FC236}">
                  <a16:creationId xmlns:a16="http://schemas.microsoft.com/office/drawing/2014/main" id="{5A63224C-41A0-42C0-96F6-0B2BE99A135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49" name="Freeform 39">
              <a:extLst>
                <a:ext uri="{FF2B5EF4-FFF2-40B4-BE49-F238E27FC236}">
                  <a16:creationId xmlns:a16="http://schemas.microsoft.com/office/drawing/2014/main" id="{A7C00B9F-C253-4776-9935-EC02254A4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50" name="Freeform 40">
              <a:extLst>
                <a:ext uri="{FF2B5EF4-FFF2-40B4-BE49-F238E27FC236}">
                  <a16:creationId xmlns:a16="http://schemas.microsoft.com/office/drawing/2014/main" id="{5062D4AA-13F3-4064-8440-FFE8562D854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51" name="Rectangle 41">
              <a:extLst>
                <a:ext uri="{FF2B5EF4-FFF2-40B4-BE49-F238E27FC236}">
                  <a16:creationId xmlns:a16="http://schemas.microsoft.com/office/drawing/2014/main" id="{3E143B27-CB82-440B-879B-D25C1891C1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39587" y="6596063"/>
              <a:ext cx="23813" cy="252413"/>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grpSp>
    </p:spTree>
    <p:extLst>
      <p:ext uri="{BB962C8B-B14F-4D97-AF65-F5344CB8AC3E}">
        <p14:creationId xmlns:p14="http://schemas.microsoft.com/office/powerpoint/2010/main" val="24539741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2CAB1F-C743-4DBA-B8B2-C38C580148B2}"/>
              </a:ext>
            </a:extLst>
          </p:cNvPr>
          <p:cNvSpPr>
            <a:spLocks noGrp="1"/>
          </p:cNvSpPr>
          <p:nvPr>
            <p:ph type="title"/>
          </p:nvPr>
        </p:nvSpPr>
        <p:spPr>
          <a:xfrm>
            <a:off x="1143001" y="327033"/>
            <a:ext cx="9905998" cy="739765"/>
          </a:xfrm>
        </p:spPr>
        <p:txBody>
          <a:bodyPr/>
          <a:lstStyle/>
          <a:p>
            <a:r>
              <a:rPr lang="en-US" dirty="0"/>
              <a:t>family services</a:t>
            </a:r>
          </a:p>
        </p:txBody>
      </p:sp>
      <p:sp>
        <p:nvSpPr>
          <p:cNvPr id="3" name="Content Placeholder 2">
            <a:extLst>
              <a:ext uri="{FF2B5EF4-FFF2-40B4-BE49-F238E27FC236}">
                <a16:creationId xmlns:a16="http://schemas.microsoft.com/office/drawing/2014/main" id="{50CB9714-A74D-4CEA-91D2-F3099629CB70}"/>
              </a:ext>
            </a:extLst>
          </p:cNvPr>
          <p:cNvSpPr>
            <a:spLocks noGrp="1"/>
          </p:cNvSpPr>
          <p:nvPr>
            <p:ph idx="1"/>
          </p:nvPr>
        </p:nvSpPr>
        <p:spPr>
          <a:xfrm>
            <a:off x="1141412" y="958787"/>
            <a:ext cx="9905999" cy="5681709"/>
          </a:xfrm>
        </p:spPr>
        <p:txBody>
          <a:bodyPr>
            <a:normAutofit/>
          </a:bodyPr>
          <a:lstStyle/>
          <a:p>
            <a:r>
              <a:rPr lang="en-US" dirty="0"/>
              <a:t>Administered only by a QHP</a:t>
            </a:r>
          </a:p>
          <a:p>
            <a:r>
              <a:rPr lang="en-US" dirty="0"/>
              <a:t>97156 – family adaptive behavior treatment guidance administered by QHP</a:t>
            </a:r>
          </a:p>
          <a:p>
            <a:pPr lvl="1"/>
            <a:r>
              <a:rPr lang="en-US" dirty="0"/>
              <a:t>With or without patient present, face-to-face with guardian(s)/caregiver(s) with one family</a:t>
            </a:r>
          </a:p>
          <a:p>
            <a:r>
              <a:rPr lang="en-US" dirty="0"/>
              <a:t>97157 – multiple-family adaptive behavior treatment guidance administered by QHP</a:t>
            </a:r>
          </a:p>
          <a:p>
            <a:pPr lvl="1"/>
            <a:r>
              <a:rPr lang="en-US" u="sng" dirty="0"/>
              <a:t>Without</a:t>
            </a:r>
            <a:r>
              <a:rPr lang="en-US" dirty="0"/>
              <a:t> patients present, face-to-face with multiple sets of guardian(s)/caregiver(s)</a:t>
            </a:r>
          </a:p>
          <a:p>
            <a:pPr lvl="1"/>
            <a:endParaRPr lang="en-US" dirty="0"/>
          </a:p>
          <a:p>
            <a:endParaRPr lang="en-US" dirty="0"/>
          </a:p>
          <a:p>
            <a:endParaRPr lang="en-US" dirty="0"/>
          </a:p>
          <a:p>
            <a:endParaRPr lang="en-US" dirty="0"/>
          </a:p>
          <a:p>
            <a:endParaRPr lang="en-US" u="sng" dirty="0"/>
          </a:p>
        </p:txBody>
      </p:sp>
    </p:spTree>
    <p:extLst>
      <p:ext uri="{BB962C8B-B14F-4D97-AF65-F5344CB8AC3E}">
        <p14:creationId xmlns:p14="http://schemas.microsoft.com/office/powerpoint/2010/main" val="32872039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3D704-005B-4F00-9D47-0F1C52CC76D7}"/>
              </a:ext>
            </a:extLst>
          </p:cNvPr>
          <p:cNvSpPr>
            <a:spLocks noGrp="1"/>
          </p:cNvSpPr>
          <p:nvPr>
            <p:ph type="title"/>
          </p:nvPr>
        </p:nvSpPr>
        <p:spPr>
          <a:xfrm>
            <a:off x="1141412" y="254533"/>
            <a:ext cx="9905998" cy="926197"/>
          </a:xfrm>
        </p:spPr>
        <p:txBody>
          <a:bodyPr/>
          <a:lstStyle/>
          <a:p>
            <a:r>
              <a:rPr lang="en-US" dirty="0"/>
              <a:t>FAMILY SERVICES– examples of bundling</a:t>
            </a:r>
          </a:p>
        </p:txBody>
      </p:sp>
      <p:sp>
        <p:nvSpPr>
          <p:cNvPr id="3" name="Content Placeholder 2">
            <a:extLst>
              <a:ext uri="{FF2B5EF4-FFF2-40B4-BE49-F238E27FC236}">
                <a16:creationId xmlns:a16="http://schemas.microsoft.com/office/drawing/2014/main" id="{A987C600-D61A-460F-9F80-BC9814595A18}"/>
              </a:ext>
            </a:extLst>
          </p:cNvPr>
          <p:cNvSpPr>
            <a:spLocks noGrp="1"/>
          </p:cNvSpPr>
          <p:nvPr>
            <p:ph idx="1"/>
          </p:nvPr>
        </p:nvSpPr>
        <p:spPr>
          <a:xfrm>
            <a:off x="1141412" y="1180730"/>
            <a:ext cx="9905999" cy="5566299"/>
          </a:xfrm>
        </p:spPr>
        <p:txBody>
          <a:bodyPr>
            <a:normAutofit/>
          </a:bodyPr>
          <a:lstStyle/>
          <a:p>
            <a:r>
              <a:rPr lang="en-US" dirty="0"/>
              <a:t>Prior, During, After</a:t>
            </a:r>
          </a:p>
          <a:p>
            <a:pPr lvl="1"/>
            <a:r>
              <a:rPr lang="en-US" dirty="0"/>
              <a:t>Refer to Clinical Examples in APBA resources</a:t>
            </a:r>
          </a:p>
          <a:p>
            <a:r>
              <a:rPr lang="en-US" dirty="0"/>
              <a:t>Possible activities Prior and After that are BUNDLED and not reportable (billable) separately</a:t>
            </a:r>
          </a:p>
          <a:p>
            <a:pPr lvl="1"/>
            <a:r>
              <a:rPr lang="en-US" dirty="0"/>
              <a:t>Reviewing data and notes from previous family sessions prior to session</a:t>
            </a:r>
          </a:p>
          <a:p>
            <a:pPr lvl="1"/>
            <a:r>
              <a:rPr lang="en-US" dirty="0"/>
              <a:t>Gathering materials required prior to family session</a:t>
            </a:r>
          </a:p>
          <a:p>
            <a:pPr lvl="1"/>
            <a:r>
              <a:rPr lang="en-US" dirty="0"/>
              <a:t>Recording notes summarizing session after family session</a:t>
            </a:r>
          </a:p>
          <a:p>
            <a:pPr lvl="1"/>
            <a:r>
              <a:rPr lang="en-US" dirty="0"/>
              <a:t>Writing progress note with plan of action after family session</a:t>
            </a:r>
          </a:p>
          <a:p>
            <a:r>
              <a:rPr lang="en-US" dirty="0"/>
              <a:t>Short (non-inclusive) description of activities During session</a:t>
            </a:r>
          </a:p>
          <a:p>
            <a:pPr lvl="1"/>
            <a:r>
              <a:rPr lang="en-US" dirty="0"/>
              <a:t>Review treatment protocol with guardian(s)/caregiver(s)</a:t>
            </a:r>
          </a:p>
          <a:p>
            <a:pPr lvl="1"/>
            <a:r>
              <a:rPr lang="en-US" dirty="0"/>
              <a:t>Observe, provide feedback and record data on performance</a:t>
            </a:r>
          </a:p>
          <a:p>
            <a:endParaRPr lang="en-US" dirty="0"/>
          </a:p>
          <a:p>
            <a:pPr lvl="1"/>
            <a:endParaRPr lang="en-US" dirty="0"/>
          </a:p>
          <a:p>
            <a:pPr lvl="1"/>
            <a:endParaRPr lang="en-US" dirty="0"/>
          </a:p>
        </p:txBody>
      </p:sp>
    </p:spTree>
    <p:extLst>
      <p:ext uri="{BB962C8B-B14F-4D97-AF65-F5344CB8AC3E}">
        <p14:creationId xmlns:p14="http://schemas.microsoft.com/office/powerpoint/2010/main" val="19923385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2CAB1F-C743-4DBA-B8B2-C38C580148B2}"/>
              </a:ext>
            </a:extLst>
          </p:cNvPr>
          <p:cNvSpPr>
            <a:spLocks noGrp="1"/>
          </p:cNvSpPr>
          <p:nvPr>
            <p:ph type="title"/>
          </p:nvPr>
        </p:nvSpPr>
        <p:spPr>
          <a:xfrm>
            <a:off x="1143001" y="327033"/>
            <a:ext cx="9905998" cy="739765"/>
          </a:xfrm>
        </p:spPr>
        <p:txBody>
          <a:bodyPr/>
          <a:lstStyle/>
          <a:p>
            <a:r>
              <a:rPr lang="en-US" dirty="0"/>
              <a:t>Indirect (non face-to-face) services</a:t>
            </a:r>
          </a:p>
        </p:txBody>
      </p:sp>
      <p:sp>
        <p:nvSpPr>
          <p:cNvPr id="3" name="Content Placeholder 2">
            <a:extLst>
              <a:ext uri="{FF2B5EF4-FFF2-40B4-BE49-F238E27FC236}">
                <a16:creationId xmlns:a16="http://schemas.microsoft.com/office/drawing/2014/main" id="{50CB9714-A74D-4CEA-91D2-F3099629CB70}"/>
              </a:ext>
            </a:extLst>
          </p:cNvPr>
          <p:cNvSpPr>
            <a:spLocks noGrp="1"/>
          </p:cNvSpPr>
          <p:nvPr>
            <p:ph idx="1"/>
          </p:nvPr>
        </p:nvSpPr>
        <p:spPr>
          <a:xfrm>
            <a:off x="1141412" y="949911"/>
            <a:ext cx="9905999" cy="5690586"/>
          </a:xfrm>
        </p:spPr>
        <p:txBody>
          <a:bodyPr>
            <a:normAutofit fontScale="85000" lnSpcReduction="10000"/>
          </a:bodyPr>
          <a:lstStyle/>
          <a:p>
            <a:r>
              <a:rPr lang="en-US" dirty="0"/>
              <a:t>Request a stand alone code for treatment plan development</a:t>
            </a:r>
          </a:p>
          <a:p>
            <a:pPr lvl="1"/>
            <a:r>
              <a:rPr lang="en-US" dirty="0"/>
              <a:t>such as, </a:t>
            </a:r>
          </a:p>
          <a:p>
            <a:pPr lvl="2"/>
            <a:r>
              <a:rPr lang="en-US" dirty="0"/>
              <a:t>H0031 (currently used by United)</a:t>
            </a:r>
          </a:p>
          <a:p>
            <a:pPr lvl="2"/>
            <a:r>
              <a:rPr lang="en-US" dirty="0"/>
              <a:t>G9012 (used by Cigna for example pre 2019)</a:t>
            </a:r>
          </a:p>
          <a:p>
            <a:pPr lvl="2"/>
            <a:r>
              <a:rPr lang="en-US" dirty="0"/>
              <a:t>90889 (adapted by Magellan for 2019)</a:t>
            </a:r>
          </a:p>
          <a:p>
            <a:r>
              <a:rPr lang="en-US" dirty="0"/>
              <a:t>Not uncommon in medical practice to not be reimbursed independently for indirect services such as a Doctor updating notes related to an office visit or procedure performed; reimbursement is included in the CPT code used to bill for visit of procedure</a:t>
            </a:r>
          </a:p>
          <a:p>
            <a:r>
              <a:rPr lang="en-US" dirty="0"/>
              <a:t>Seek to increase reimbursement rates for face-to-face codes to cover practice costs related to indirect services</a:t>
            </a:r>
          </a:p>
          <a:p>
            <a:r>
              <a:rPr lang="en-US" dirty="0"/>
              <a:t>Some things to consider:</a:t>
            </a:r>
          </a:p>
          <a:p>
            <a:pPr lvl="1"/>
            <a:r>
              <a:rPr lang="en-US" dirty="0"/>
              <a:t>Salaried staff can at times have systems with less tracking needs for in and out times of activities, ensure the actual scheduled and billed time of the session meets the requirements of face-to-face time</a:t>
            </a:r>
          </a:p>
          <a:p>
            <a:pPr lvl="1"/>
            <a:r>
              <a:rPr lang="en-US" dirty="0"/>
              <a:t>Some states have labor laws that allow a different compensation rate for indirect activities for hourly staff; seek advice from an employment law attorney in your state</a:t>
            </a:r>
          </a:p>
        </p:txBody>
      </p:sp>
    </p:spTree>
    <p:extLst>
      <p:ext uri="{BB962C8B-B14F-4D97-AF65-F5344CB8AC3E}">
        <p14:creationId xmlns:p14="http://schemas.microsoft.com/office/powerpoint/2010/main" val="38871690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E4A540A-4537-4701-A977-B1596259BAE7}"/>
              </a:ext>
            </a:extLst>
          </p:cNvPr>
          <p:cNvSpPr>
            <a:spLocks noGrp="1"/>
          </p:cNvSpPr>
          <p:nvPr>
            <p:ph type="title"/>
          </p:nvPr>
        </p:nvSpPr>
        <p:spPr>
          <a:xfrm>
            <a:off x="1141413" y="618518"/>
            <a:ext cx="9905998" cy="3447455"/>
          </a:xfrm>
        </p:spPr>
        <p:txBody>
          <a:bodyPr>
            <a:normAutofit/>
          </a:bodyPr>
          <a:lstStyle/>
          <a:p>
            <a:pPr algn="ctr"/>
            <a:r>
              <a:rPr lang="en-US" sz="6000" dirty="0"/>
              <a:t>New codes = new contracts</a:t>
            </a:r>
          </a:p>
        </p:txBody>
      </p:sp>
      <p:pic>
        <p:nvPicPr>
          <p:cNvPr id="2" name="Picture 1">
            <a:extLst>
              <a:ext uri="{FF2B5EF4-FFF2-40B4-BE49-F238E27FC236}">
                <a16:creationId xmlns:a16="http://schemas.microsoft.com/office/drawing/2014/main" id="{517A6170-FB66-424C-8D6B-A8F2F08C1F45}"/>
              </a:ext>
            </a:extLst>
          </p:cNvPr>
          <p:cNvPicPr>
            <a:picLocks noChangeAspect="1"/>
          </p:cNvPicPr>
          <p:nvPr/>
        </p:nvPicPr>
        <p:blipFill>
          <a:blip r:embed="rId2"/>
          <a:stretch>
            <a:fillRect/>
          </a:stretch>
        </p:blipFill>
        <p:spPr>
          <a:xfrm>
            <a:off x="5037137" y="3951163"/>
            <a:ext cx="2114550" cy="2162175"/>
          </a:xfrm>
          <a:prstGeom prst="rect">
            <a:avLst/>
          </a:prstGeom>
        </p:spPr>
      </p:pic>
    </p:spTree>
    <p:extLst>
      <p:ext uri="{BB962C8B-B14F-4D97-AF65-F5344CB8AC3E}">
        <p14:creationId xmlns:p14="http://schemas.microsoft.com/office/powerpoint/2010/main" val="17899669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F17F8-2369-4557-B0CB-D48735EF5613}"/>
              </a:ext>
            </a:extLst>
          </p:cNvPr>
          <p:cNvSpPr>
            <a:spLocks noGrp="1"/>
          </p:cNvSpPr>
          <p:nvPr>
            <p:ph type="title"/>
          </p:nvPr>
        </p:nvSpPr>
        <p:spPr>
          <a:xfrm>
            <a:off x="1141413" y="244136"/>
            <a:ext cx="9905998" cy="677622"/>
          </a:xfrm>
        </p:spPr>
        <p:txBody>
          <a:bodyPr/>
          <a:lstStyle/>
          <a:p>
            <a:r>
              <a:rPr lang="en-US" dirty="0"/>
              <a:t>Basic preparation steps</a:t>
            </a:r>
          </a:p>
        </p:txBody>
      </p:sp>
      <p:sp>
        <p:nvSpPr>
          <p:cNvPr id="3" name="Subtitle 2">
            <a:extLst>
              <a:ext uri="{FF2B5EF4-FFF2-40B4-BE49-F238E27FC236}">
                <a16:creationId xmlns:a16="http://schemas.microsoft.com/office/drawing/2014/main" id="{2601233E-EEA8-4F35-939A-702DFE49F933}"/>
              </a:ext>
            </a:extLst>
          </p:cNvPr>
          <p:cNvSpPr>
            <a:spLocks noGrp="1"/>
          </p:cNvSpPr>
          <p:nvPr>
            <p:ph idx="1"/>
          </p:nvPr>
        </p:nvSpPr>
        <p:spPr>
          <a:xfrm>
            <a:off x="1141412" y="921758"/>
            <a:ext cx="9905999" cy="5692106"/>
          </a:xfrm>
        </p:spPr>
        <p:txBody>
          <a:bodyPr>
            <a:normAutofit fontScale="92500" lnSpcReduction="20000"/>
          </a:bodyPr>
          <a:lstStyle/>
          <a:p>
            <a:pPr marL="0" indent="0">
              <a:buNone/>
            </a:pPr>
            <a:r>
              <a:rPr lang="en-US" dirty="0"/>
              <a:t>Review your contracts!</a:t>
            </a:r>
          </a:p>
          <a:p>
            <a:pPr marL="800100" lvl="1" indent="-342900"/>
            <a:r>
              <a:rPr lang="en-US" dirty="0"/>
              <a:t>Set up a Master grid of all contract critical information </a:t>
            </a:r>
          </a:p>
          <a:p>
            <a:pPr marL="800100" lvl="1" indent="-342900"/>
            <a:r>
              <a:rPr lang="en-US" dirty="0"/>
              <a:t>This process will aid in other areas of your business aside from rates</a:t>
            </a:r>
            <a:endParaRPr lang="en-US" u="sng" dirty="0"/>
          </a:p>
          <a:p>
            <a:pPr marL="0" indent="0">
              <a:buNone/>
            </a:pPr>
            <a:r>
              <a:rPr lang="en-US" sz="2000" u="sng" dirty="0"/>
              <a:t>10 Things You Must Pay Attention To In Your Insurance Contracts (Other than Rates)</a:t>
            </a:r>
          </a:p>
          <a:p>
            <a:pPr marL="0" indent="0">
              <a:buNone/>
            </a:pPr>
            <a:r>
              <a:rPr lang="en-US" sz="2000" dirty="0">
                <a:hlinkClick r:id="rId2"/>
              </a:rPr>
              <a:t>Blog Post Link</a:t>
            </a:r>
            <a:endParaRPr lang="en-US" sz="2000" dirty="0"/>
          </a:p>
          <a:p>
            <a:pPr marL="914400" lvl="1" indent="-457200">
              <a:buFont typeface="+mj-lt"/>
              <a:buAutoNum type="arabicPeriod"/>
            </a:pPr>
            <a:r>
              <a:rPr lang="en-US" dirty="0"/>
              <a:t>Timely Filing Deadline</a:t>
            </a:r>
          </a:p>
          <a:p>
            <a:pPr marL="914400" lvl="1" indent="-457200">
              <a:buFont typeface="+mj-lt"/>
              <a:buAutoNum type="arabicPeriod"/>
            </a:pPr>
            <a:r>
              <a:rPr lang="en-US" dirty="0"/>
              <a:t>Deadline for Appeals</a:t>
            </a:r>
          </a:p>
          <a:p>
            <a:pPr marL="914400" lvl="1" indent="-457200">
              <a:buFont typeface="+mj-lt"/>
              <a:buAutoNum type="arabicPeriod"/>
            </a:pPr>
            <a:r>
              <a:rPr lang="en-US" dirty="0"/>
              <a:t>Notice of Material Change (this impacts the fee schedule changes for new codes)</a:t>
            </a:r>
          </a:p>
          <a:p>
            <a:pPr marL="914400" lvl="1" indent="-457200">
              <a:buFont typeface="+mj-lt"/>
              <a:buAutoNum type="arabicPeriod"/>
            </a:pPr>
            <a:r>
              <a:rPr lang="en-US" dirty="0"/>
              <a:t>Disputing a Material Change (this impacts the fee schedule changes for new codes)</a:t>
            </a:r>
          </a:p>
          <a:p>
            <a:pPr marL="914400" lvl="1" indent="-457200">
              <a:buFont typeface="+mj-lt"/>
              <a:buAutoNum type="arabicPeriod"/>
            </a:pPr>
            <a:r>
              <a:rPr lang="en-US" dirty="0"/>
              <a:t>HMO Networks</a:t>
            </a:r>
          </a:p>
          <a:p>
            <a:pPr marL="914400" lvl="1" indent="-457200">
              <a:buFont typeface="+mj-lt"/>
              <a:buAutoNum type="arabicPeriod"/>
            </a:pPr>
            <a:r>
              <a:rPr lang="en-US" dirty="0"/>
              <a:t>Term of Contract</a:t>
            </a:r>
          </a:p>
          <a:p>
            <a:pPr marL="914400" lvl="1" indent="-457200">
              <a:buFont typeface="+mj-lt"/>
              <a:buAutoNum type="arabicPeriod"/>
            </a:pPr>
            <a:r>
              <a:rPr lang="en-US" dirty="0"/>
              <a:t>Electronic Claims and Payment</a:t>
            </a:r>
          </a:p>
          <a:p>
            <a:pPr marL="914400" lvl="1" indent="-457200">
              <a:buFont typeface="+mj-lt"/>
              <a:buAutoNum type="arabicPeriod"/>
            </a:pPr>
            <a:r>
              <a:rPr lang="en-US" dirty="0"/>
              <a:t>Credentialing and Clinical Requirements</a:t>
            </a:r>
          </a:p>
          <a:p>
            <a:pPr marL="914400" lvl="1" indent="-457200">
              <a:buFont typeface="+mj-lt"/>
              <a:buAutoNum type="arabicPeriod"/>
            </a:pPr>
            <a:r>
              <a:rPr lang="en-US" dirty="0"/>
              <a:t>Length of Authorizations</a:t>
            </a:r>
          </a:p>
          <a:p>
            <a:pPr marL="914400" lvl="1" indent="-457200">
              <a:buFont typeface="+mj-lt"/>
              <a:buAutoNum type="arabicPeriod"/>
            </a:pPr>
            <a:r>
              <a:rPr lang="en-US" dirty="0"/>
              <a:t>State Addendums</a:t>
            </a:r>
          </a:p>
        </p:txBody>
      </p:sp>
    </p:spTree>
    <p:extLst>
      <p:ext uri="{BB962C8B-B14F-4D97-AF65-F5344CB8AC3E}">
        <p14:creationId xmlns:p14="http://schemas.microsoft.com/office/powerpoint/2010/main" val="10644919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F17F8-2369-4557-B0CB-D48735EF5613}"/>
              </a:ext>
            </a:extLst>
          </p:cNvPr>
          <p:cNvSpPr>
            <a:spLocks noGrp="1"/>
          </p:cNvSpPr>
          <p:nvPr>
            <p:ph type="title"/>
          </p:nvPr>
        </p:nvSpPr>
        <p:spPr>
          <a:xfrm>
            <a:off x="1141412" y="256012"/>
            <a:ext cx="9905998" cy="810787"/>
          </a:xfrm>
        </p:spPr>
        <p:txBody>
          <a:bodyPr/>
          <a:lstStyle/>
          <a:p>
            <a:r>
              <a:rPr lang="en-US" dirty="0"/>
              <a:t>AGENCY Fee schedules</a:t>
            </a:r>
          </a:p>
        </p:txBody>
      </p:sp>
      <p:sp>
        <p:nvSpPr>
          <p:cNvPr id="3" name="Subtitle 2">
            <a:extLst>
              <a:ext uri="{FF2B5EF4-FFF2-40B4-BE49-F238E27FC236}">
                <a16:creationId xmlns:a16="http://schemas.microsoft.com/office/drawing/2014/main" id="{2601233E-EEA8-4F35-939A-702DFE49F933}"/>
              </a:ext>
            </a:extLst>
          </p:cNvPr>
          <p:cNvSpPr>
            <a:spLocks noGrp="1"/>
          </p:cNvSpPr>
          <p:nvPr>
            <p:ph idx="1"/>
          </p:nvPr>
        </p:nvSpPr>
        <p:spPr>
          <a:xfrm>
            <a:off x="1141412" y="994299"/>
            <a:ext cx="10346293" cy="5607689"/>
          </a:xfrm>
        </p:spPr>
        <p:txBody>
          <a:bodyPr>
            <a:normAutofit fontScale="85000" lnSpcReduction="10000"/>
          </a:bodyPr>
          <a:lstStyle/>
          <a:p>
            <a:pPr marL="0" indent="0">
              <a:buNone/>
            </a:pPr>
            <a:r>
              <a:rPr lang="en-US" dirty="0"/>
              <a:t>ABA Provider agencies have the ability to create a Universal Fee Schedule used for all claims submission</a:t>
            </a:r>
          </a:p>
          <a:p>
            <a:pPr lvl="1"/>
            <a:r>
              <a:rPr lang="en-US" dirty="0"/>
              <a:t>A Fee Schedule is a listing of the fees normally charged by a given health care provider for specific therapies and procedures provided.</a:t>
            </a:r>
          </a:p>
          <a:p>
            <a:pPr lvl="1"/>
            <a:r>
              <a:rPr lang="en-US" dirty="0"/>
              <a:t>Work with your health care attorney and accountant</a:t>
            </a:r>
          </a:p>
          <a:p>
            <a:pPr marL="0" indent="0">
              <a:buNone/>
            </a:pPr>
            <a:r>
              <a:rPr lang="en-US" dirty="0"/>
              <a:t>Value in billing with Fee Schedule vs Contracted Rate</a:t>
            </a:r>
          </a:p>
          <a:p>
            <a:pPr lvl="1"/>
            <a:r>
              <a:rPr lang="en-US" dirty="0"/>
              <a:t>Reflects the VALUE of your services</a:t>
            </a:r>
          </a:p>
          <a:p>
            <a:pPr lvl="1"/>
            <a:r>
              <a:rPr lang="en-US" dirty="0"/>
              <a:t>Consistency for submitting claims to secondary payors</a:t>
            </a:r>
          </a:p>
          <a:p>
            <a:pPr lvl="1"/>
            <a:r>
              <a:rPr lang="en-US" dirty="0"/>
              <a:t>Billing at contracted rates with new codes without a new agreed fee schedule “could” deem acceptance of addendums still in negotiation</a:t>
            </a:r>
          </a:p>
          <a:p>
            <a:pPr lvl="2"/>
            <a:r>
              <a:rPr lang="en-US" dirty="0"/>
              <a:t>Work with your health care attorney</a:t>
            </a:r>
          </a:p>
          <a:p>
            <a:pPr marL="0" indent="0">
              <a:buNone/>
            </a:pPr>
            <a:r>
              <a:rPr lang="en-US" dirty="0"/>
              <a:t>Considerations in accounting records with Fee Schedule vs Contracted Rate</a:t>
            </a:r>
          </a:p>
          <a:p>
            <a:r>
              <a:rPr lang="en-US" dirty="0"/>
              <a:t>Lets Talk Accounting webinar link below covers what to think about in booking revenue and reviewing reports related to fee schedule vs contracted rate</a:t>
            </a:r>
          </a:p>
          <a:p>
            <a:r>
              <a:rPr lang="en-US" dirty="0">
                <a:hlinkClick r:id="rId2"/>
              </a:rPr>
              <a:t>Webinar Link</a:t>
            </a:r>
            <a:endParaRPr lang="en-US" dirty="0"/>
          </a:p>
          <a:p>
            <a:endParaRPr lang="en-US" dirty="0"/>
          </a:p>
        </p:txBody>
      </p:sp>
    </p:spTree>
    <p:extLst>
      <p:ext uri="{BB962C8B-B14F-4D97-AF65-F5344CB8AC3E}">
        <p14:creationId xmlns:p14="http://schemas.microsoft.com/office/powerpoint/2010/main" val="11943874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C069E-87DF-4B28-9880-A995853BB84F}"/>
              </a:ext>
            </a:extLst>
          </p:cNvPr>
          <p:cNvSpPr>
            <a:spLocks noGrp="1"/>
          </p:cNvSpPr>
          <p:nvPr>
            <p:ph type="title"/>
          </p:nvPr>
        </p:nvSpPr>
        <p:spPr>
          <a:xfrm>
            <a:off x="1143001" y="415810"/>
            <a:ext cx="9905998" cy="650989"/>
          </a:xfrm>
        </p:spPr>
        <p:txBody>
          <a:bodyPr/>
          <a:lstStyle/>
          <a:p>
            <a:r>
              <a:rPr lang="en-US" dirty="0"/>
              <a:t>Preparing for rate negotiations</a:t>
            </a:r>
          </a:p>
        </p:txBody>
      </p:sp>
      <p:sp>
        <p:nvSpPr>
          <p:cNvPr id="3" name="Content Placeholder 2">
            <a:extLst>
              <a:ext uri="{FF2B5EF4-FFF2-40B4-BE49-F238E27FC236}">
                <a16:creationId xmlns:a16="http://schemas.microsoft.com/office/drawing/2014/main" id="{B1C4BCAF-669B-4B7A-97F2-433E0044EEDB}"/>
              </a:ext>
            </a:extLst>
          </p:cNvPr>
          <p:cNvSpPr>
            <a:spLocks noGrp="1"/>
          </p:cNvSpPr>
          <p:nvPr>
            <p:ph idx="1"/>
          </p:nvPr>
        </p:nvSpPr>
        <p:spPr>
          <a:xfrm>
            <a:off x="1141412" y="1313895"/>
            <a:ext cx="9905999" cy="5282214"/>
          </a:xfrm>
        </p:spPr>
        <p:txBody>
          <a:bodyPr>
            <a:normAutofit/>
          </a:bodyPr>
          <a:lstStyle/>
          <a:p>
            <a:r>
              <a:rPr lang="en-US" dirty="0"/>
              <a:t>According to the guidance from the Steering Committee:</a:t>
            </a:r>
          </a:p>
          <a:p>
            <a:pPr lvl="1"/>
            <a:r>
              <a:rPr lang="en-US" i="1" dirty="0"/>
              <a:t>Full list available from APBA resources for Members</a:t>
            </a:r>
          </a:p>
          <a:p>
            <a:pPr marL="914400" lvl="1" indent="-457200">
              <a:buFont typeface="+mj-lt"/>
              <a:buAutoNum type="arabicPeriod"/>
            </a:pPr>
            <a:r>
              <a:rPr lang="en-US" dirty="0"/>
              <a:t>Do your homework!  </a:t>
            </a:r>
          </a:p>
          <a:p>
            <a:pPr lvl="2"/>
            <a:r>
              <a:rPr lang="en-US" dirty="0"/>
              <a:t>This should not be an outsourced process</a:t>
            </a:r>
          </a:p>
          <a:p>
            <a:pPr lvl="2"/>
            <a:r>
              <a:rPr lang="en-US" dirty="0"/>
              <a:t>OR left to administrative staff in your organization to do alone</a:t>
            </a:r>
          </a:p>
          <a:p>
            <a:pPr marL="914400" lvl="1" indent="-457200">
              <a:buFont typeface="+mj-lt"/>
              <a:buAutoNum type="arabicPeriod"/>
            </a:pPr>
            <a:r>
              <a:rPr lang="en-US" dirty="0"/>
              <a:t>Calculate the value of your services</a:t>
            </a:r>
          </a:p>
          <a:p>
            <a:pPr lvl="2"/>
            <a:r>
              <a:rPr lang="en-US" dirty="0"/>
              <a:t>Direct service cost</a:t>
            </a:r>
          </a:p>
          <a:p>
            <a:pPr lvl="2"/>
            <a:r>
              <a:rPr lang="en-US" dirty="0"/>
              <a:t>Overhead and practice expenses</a:t>
            </a:r>
          </a:p>
          <a:p>
            <a:pPr lvl="2"/>
            <a:r>
              <a:rPr lang="en-US" dirty="0"/>
              <a:t>Non billable indirect activities</a:t>
            </a:r>
          </a:p>
          <a:p>
            <a:pPr marL="914400" lvl="1" indent="-457200">
              <a:buFont typeface="+mj-lt"/>
              <a:buAutoNum type="arabicPeriod"/>
            </a:pPr>
            <a:r>
              <a:rPr lang="en-US" dirty="0"/>
              <a:t>Be prepared to negotiate</a:t>
            </a:r>
          </a:p>
          <a:p>
            <a:pPr lvl="2"/>
            <a:r>
              <a:rPr lang="en-US" dirty="0"/>
              <a:t>Review code intent</a:t>
            </a:r>
          </a:p>
          <a:p>
            <a:pPr lvl="2"/>
            <a:r>
              <a:rPr lang="en-US" dirty="0"/>
              <a:t>Don’t give up!</a:t>
            </a:r>
          </a:p>
        </p:txBody>
      </p:sp>
    </p:spTree>
    <p:extLst>
      <p:ext uri="{BB962C8B-B14F-4D97-AF65-F5344CB8AC3E}">
        <p14:creationId xmlns:p14="http://schemas.microsoft.com/office/powerpoint/2010/main" val="5425196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C069E-87DF-4B28-9880-A995853BB84F}"/>
              </a:ext>
            </a:extLst>
          </p:cNvPr>
          <p:cNvSpPr>
            <a:spLocks noGrp="1"/>
          </p:cNvSpPr>
          <p:nvPr>
            <p:ph type="title"/>
          </p:nvPr>
        </p:nvSpPr>
        <p:spPr>
          <a:xfrm>
            <a:off x="1143001" y="415810"/>
            <a:ext cx="9905998" cy="650989"/>
          </a:xfrm>
        </p:spPr>
        <p:txBody>
          <a:bodyPr>
            <a:normAutofit fontScale="90000"/>
          </a:bodyPr>
          <a:lstStyle/>
          <a:p>
            <a:r>
              <a:rPr lang="en-US" dirty="0"/>
              <a:t>Preparing for rate negotiations - continued</a:t>
            </a:r>
          </a:p>
        </p:txBody>
      </p:sp>
      <p:sp>
        <p:nvSpPr>
          <p:cNvPr id="3" name="Content Placeholder 2">
            <a:extLst>
              <a:ext uri="{FF2B5EF4-FFF2-40B4-BE49-F238E27FC236}">
                <a16:creationId xmlns:a16="http://schemas.microsoft.com/office/drawing/2014/main" id="{B1C4BCAF-669B-4B7A-97F2-433E0044EEDB}"/>
              </a:ext>
            </a:extLst>
          </p:cNvPr>
          <p:cNvSpPr>
            <a:spLocks noGrp="1"/>
          </p:cNvSpPr>
          <p:nvPr>
            <p:ph idx="1"/>
          </p:nvPr>
        </p:nvSpPr>
        <p:spPr>
          <a:xfrm>
            <a:off x="1141412" y="1066799"/>
            <a:ext cx="9905999" cy="5680230"/>
          </a:xfrm>
        </p:spPr>
        <p:txBody>
          <a:bodyPr>
            <a:normAutofit lnSpcReduction="10000"/>
          </a:bodyPr>
          <a:lstStyle/>
          <a:p>
            <a:pPr marL="914400" lvl="1" indent="-457200">
              <a:buFont typeface="+mj-lt"/>
              <a:buAutoNum type="arabicPeriod" startAt="4"/>
            </a:pPr>
            <a:r>
              <a:rPr lang="en-US" dirty="0"/>
              <a:t>Contact Payors</a:t>
            </a:r>
          </a:p>
          <a:p>
            <a:pPr lvl="2"/>
            <a:r>
              <a:rPr lang="en-US" dirty="0"/>
              <a:t>Ensure that your Contact information is up to date with all INN contracts</a:t>
            </a:r>
          </a:p>
          <a:p>
            <a:pPr lvl="2"/>
            <a:r>
              <a:rPr lang="en-US" dirty="0"/>
              <a:t>Reach out and ask how the health plan intends to notify providers of the material change to contracts and what the implementation timeline is for the new codes</a:t>
            </a:r>
          </a:p>
          <a:p>
            <a:pPr marL="800100" lvl="1" indent="-342900">
              <a:buFont typeface="+mj-lt"/>
              <a:buAutoNum type="arabicPeriod" startAt="4"/>
            </a:pPr>
            <a:r>
              <a:rPr lang="en-US" dirty="0"/>
              <a:t>Be aware of timing</a:t>
            </a:r>
          </a:p>
          <a:p>
            <a:pPr lvl="2"/>
            <a:r>
              <a:rPr lang="en-US" dirty="0"/>
              <a:t>Health plans are in the same predicament we are with implementation</a:t>
            </a:r>
          </a:p>
          <a:p>
            <a:pPr lvl="2"/>
            <a:r>
              <a:rPr lang="en-US" dirty="0"/>
              <a:t>They may not be prepared to discuss rates while they focus on loading the new codes to their system</a:t>
            </a:r>
          </a:p>
          <a:p>
            <a:pPr lvl="2"/>
            <a:r>
              <a:rPr lang="en-US" dirty="0"/>
              <a:t>Respectfully share the importance of dual priorities of loading the codes while discussing the material changes to your contract with new fee schedules</a:t>
            </a:r>
          </a:p>
          <a:p>
            <a:pPr marL="800100" lvl="1" indent="-342900">
              <a:buFont typeface="+mj-lt"/>
              <a:buAutoNum type="arabicPeriod" startAt="4"/>
            </a:pPr>
            <a:r>
              <a:rPr lang="en-US" dirty="0"/>
              <a:t>Include in your preparation and discussion</a:t>
            </a:r>
          </a:p>
          <a:p>
            <a:pPr lvl="2"/>
            <a:r>
              <a:rPr lang="en-US" dirty="0"/>
              <a:t>Modifiers</a:t>
            </a:r>
          </a:p>
          <a:p>
            <a:pPr lvl="2"/>
            <a:r>
              <a:rPr lang="en-US" dirty="0"/>
              <a:t>Stand alone codes for indirect services</a:t>
            </a:r>
          </a:p>
          <a:p>
            <a:pPr lvl="2"/>
            <a:r>
              <a:rPr lang="en-US" dirty="0"/>
              <a:t>Authorization modifications</a:t>
            </a:r>
          </a:p>
          <a:p>
            <a:pPr lvl="2"/>
            <a:r>
              <a:rPr lang="en-US" dirty="0"/>
              <a:t>A model of the crosswalk with your new proposed rates for bundled and non-bundled codes</a:t>
            </a:r>
          </a:p>
        </p:txBody>
      </p:sp>
    </p:spTree>
    <p:extLst>
      <p:ext uri="{BB962C8B-B14F-4D97-AF65-F5344CB8AC3E}">
        <p14:creationId xmlns:p14="http://schemas.microsoft.com/office/powerpoint/2010/main" val="17303423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E4A540A-4537-4701-A977-B1596259BAE7}"/>
              </a:ext>
            </a:extLst>
          </p:cNvPr>
          <p:cNvSpPr>
            <a:spLocks noGrp="1"/>
          </p:cNvSpPr>
          <p:nvPr>
            <p:ph type="title"/>
          </p:nvPr>
        </p:nvSpPr>
        <p:spPr>
          <a:xfrm>
            <a:off x="1141413" y="618518"/>
            <a:ext cx="9905998" cy="3917971"/>
          </a:xfrm>
        </p:spPr>
        <p:txBody>
          <a:bodyPr>
            <a:normAutofit/>
          </a:bodyPr>
          <a:lstStyle/>
          <a:p>
            <a:pPr algn="ctr"/>
            <a:r>
              <a:rPr lang="en-US" sz="6000" dirty="0"/>
              <a:t>New codes =  AUTHORIZATION CHANGES</a:t>
            </a:r>
          </a:p>
        </p:txBody>
      </p:sp>
      <p:pic>
        <p:nvPicPr>
          <p:cNvPr id="2" name="Picture 1">
            <a:extLst>
              <a:ext uri="{FF2B5EF4-FFF2-40B4-BE49-F238E27FC236}">
                <a16:creationId xmlns:a16="http://schemas.microsoft.com/office/drawing/2014/main" id="{5C2D0108-C3BC-4AE6-AF36-BA3CAA4F5851}"/>
              </a:ext>
            </a:extLst>
          </p:cNvPr>
          <p:cNvPicPr>
            <a:picLocks noChangeAspect="1"/>
          </p:cNvPicPr>
          <p:nvPr/>
        </p:nvPicPr>
        <p:blipFill>
          <a:blip r:embed="rId2"/>
          <a:stretch>
            <a:fillRect/>
          </a:stretch>
        </p:blipFill>
        <p:spPr>
          <a:xfrm>
            <a:off x="4433887" y="4214812"/>
            <a:ext cx="2771775" cy="1647825"/>
          </a:xfrm>
          <a:prstGeom prst="rect">
            <a:avLst/>
          </a:prstGeom>
        </p:spPr>
      </p:pic>
    </p:spTree>
    <p:extLst>
      <p:ext uri="{BB962C8B-B14F-4D97-AF65-F5344CB8AC3E}">
        <p14:creationId xmlns:p14="http://schemas.microsoft.com/office/powerpoint/2010/main" val="31214897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DAE4448-270C-4FC7-9E53-B16F03EB18D8}"/>
              </a:ext>
            </a:extLst>
          </p:cNvPr>
          <p:cNvSpPr>
            <a:spLocks noGrp="1"/>
          </p:cNvSpPr>
          <p:nvPr>
            <p:ph type="title"/>
          </p:nvPr>
        </p:nvSpPr>
        <p:spPr>
          <a:xfrm>
            <a:off x="1141412" y="369943"/>
            <a:ext cx="9905998" cy="988340"/>
          </a:xfrm>
        </p:spPr>
        <p:txBody>
          <a:bodyPr/>
          <a:lstStyle/>
          <a:p>
            <a:r>
              <a:rPr lang="en-US" dirty="0"/>
              <a:t>Benefit checks</a:t>
            </a:r>
          </a:p>
        </p:txBody>
      </p:sp>
      <p:sp>
        <p:nvSpPr>
          <p:cNvPr id="4" name="Content Placeholder 3">
            <a:extLst>
              <a:ext uri="{FF2B5EF4-FFF2-40B4-BE49-F238E27FC236}">
                <a16:creationId xmlns:a16="http://schemas.microsoft.com/office/drawing/2014/main" id="{59E4D078-0A37-4621-BE79-45BE6941F23F}"/>
              </a:ext>
            </a:extLst>
          </p:cNvPr>
          <p:cNvSpPr>
            <a:spLocks noGrp="1"/>
          </p:cNvSpPr>
          <p:nvPr>
            <p:ph idx="1"/>
          </p:nvPr>
        </p:nvSpPr>
        <p:spPr>
          <a:xfrm>
            <a:off x="1141412" y="1358283"/>
            <a:ext cx="9905999" cy="4432918"/>
          </a:xfrm>
        </p:spPr>
        <p:txBody>
          <a:bodyPr/>
          <a:lstStyle/>
          <a:p>
            <a:pPr marL="0" indent="0">
              <a:buNone/>
            </a:pPr>
            <a:r>
              <a:rPr lang="en-US" dirty="0"/>
              <a:t>Let’s not forget that with the New Year comes new benefit checks</a:t>
            </a:r>
          </a:p>
          <a:p>
            <a:pPr marL="0" indent="0">
              <a:buNone/>
            </a:pPr>
            <a:r>
              <a:rPr lang="en-US" dirty="0"/>
              <a:t>Back to Basics:  Verifying ABA Benefits with Insurance</a:t>
            </a:r>
          </a:p>
          <a:p>
            <a:pPr marL="0" indent="0">
              <a:buNone/>
            </a:pPr>
            <a:r>
              <a:rPr lang="en-US" dirty="0">
                <a:hlinkClick r:id="rId2"/>
              </a:rPr>
              <a:t>Blog and Webinar Link</a:t>
            </a:r>
            <a:endParaRPr lang="en-US" dirty="0"/>
          </a:p>
          <a:p>
            <a:pPr lvl="1"/>
            <a:r>
              <a:rPr lang="en-US" dirty="0"/>
              <a:t>Included in this webinar are handouts</a:t>
            </a:r>
          </a:p>
          <a:p>
            <a:pPr lvl="1"/>
            <a:endParaRPr lang="en-US" dirty="0"/>
          </a:p>
          <a:p>
            <a:pPr marL="0" indent="0">
              <a:buNone/>
            </a:pPr>
            <a:r>
              <a:rPr lang="en-US" dirty="0"/>
              <a:t>Prepare ahead by asking families to notify you of any coverage changes going into the New Year</a:t>
            </a:r>
          </a:p>
          <a:p>
            <a:pPr marL="0" indent="0">
              <a:buNone/>
            </a:pPr>
            <a:endParaRPr lang="en-US" dirty="0"/>
          </a:p>
        </p:txBody>
      </p:sp>
    </p:spTree>
    <p:extLst>
      <p:ext uri="{BB962C8B-B14F-4D97-AF65-F5344CB8AC3E}">
        <p14:creationId xmlns:p14="http://schemas.microsoft.com/office/powerpoint/2010/main" val="249029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extLst/>
          </a:blip>
          <a:stretch/>
        </a:blipFill>
        <a:effectLst/>
      </p:bgPr>
    </p:bg>
    <p:spTree>
      <p:nvGrpSpPr>
        <p:cNvPr id="1" name=""/>
        <p:cNvGrpSpPr/>
        <p:nvPr/>
      </p:nvGrpSpPr>
      <p:grpSpPr>
        <a:xfrm>
          <a:off x="0" y="0"/>
          <a:ext cx="0" cy="0"/>
          <a:chOff x="0" y="0"/>
          <a:chExt cx="0" cy="0"/>
        </a:xfrm>
      </p:grpSpPr>
      <p:pic>
        <p:nvPicPr>
          <p:cNvPr id="9" name="Picture 2">
            <a:extLst>
              <a:ext uri="{FF2B5EF4-FFF2-40B4-BE49-F238E27FC236}">
                <a16:creationId xmlns:a16="http://schemas.microsoft.com/office/drawing/2014/main" id="{678E285C-BE9E-45B7-A3EE-B9792DAE991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3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xmlns:p14="http://schemas.microsoft.com/office/powerpoint/2010/main" xmlns:a16="http://schemas.microsoft.com/office/drawing/2014/main" xmlns="">
                <a:solidFill>
                  <a:srgbClr val="FFFFFF"/>
                </a:solidFill>
              </a14:hiddenFill>
            </a:ext>
          </a:extLst>
        </p:spPr>
      </p:pic>
      <p:grpSp>
        <p:nvGrpSpPr>
          <p:cNvPr id="11" name="Group 10">
            <a:extLst>
              <a:ext uri="{FF2B5EF4-FFF2-40B4-BE49-F238E27FC236}">
                <a16:creationId xmlns:a16="http://schemas.microsoft.com/office/drawing/2014/main" id="{AB86F577-8905-4B21-8AF3-C1BB3433775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a:extLst>
                <a:ext uri="{FF2B5EF4-FFF2-40B4-BE49-F238E27FC236}">
                  <a16:creationId xmlns:a16="http://schemas.microsoft.com/office/drawing/2014/main" id="{D2F1CFF3-A579-4D24-B5F9-1C71BA6FE5E8}"/>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09675"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13" name="Freeform 6">
              <a:extLst>
                <a:ext uri="{FF2B5EF4-FFF2-40B4-BE49-F238E27FC236}">
                  <a16:creationId xmlns:a16="http://schemas.microsoft.com/office/drawing/2014/main" id="{57601B50-7EB1-43FA-8360-4297BCD7632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4" name="Freeform 7">
              <a:extLst>
                <a:ext uri="{FF2B5EF4-FFF2-40B4-BE49-F238E27FC236}">
                  <a16:creationId xmlns:a16="http://schemas.microsoft.com/office/drawing/2014/main" id="{60BD8B7A-CD01-4638-A2C9-299AC68B9B9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5" name="Rectangle 8">
              <a:extLst>
                <a:ext uri="{FF2B5EF4-FFF2-40B4-BE49-F238E27FC236}">
                  <a16:creationId xmlns:a16="http://schemas.microsoft.com/office/drawing/2014/main" id="{095B58F9-6C29-48BE-9DA6-38550805212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414338" y="9525"/>
              <a:ext cx="28575" cy="4481513"/>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16" name="Freeform 9">
              <a:extLst>
                <a:ext uri="{FF2B5EF4-FFF2-40B4-BE49-F238E27FC236}">
                  <a16:creationId xmlns:a16="http://schemas.microsoft.com/office/drawing/2014/main" id="{0C84674F-2E8A-4B70-B801-00722CDD581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7" name="Freeform 10">
              <a:extLst>
                <a:ext uri="{FF2B5EF4-FFF2-40B4-BE49-F238E27FC236}">
                  <a16:creationId xmlns:a16="http://schemas.microsoft.com/office/drawing/2014/main" id="{34F320BB-D6A9-45FE-8556-498B763B1E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8" name="Freeform 11">
              <a:extLst>
                <a:ext uri="{FF2B5EF4-FFF2-40B4-BE49-F238E27FC236}">
                  <a16:creationId xmlns:a16="http://schemas.microsoft.com/office/drawing/2014/main" id="{5493D54A-532A-46ED-AF63-A0A54818EF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9" name="Freeform 12">
              <a:extLst>
                <a:ext uri="{FF2B5EF4-FFF2-40B4-BE49-F238E27FC236}">
                  <a16:creationId xmlns:a16="http://schemas.microsoft.com/office/drawing/2014/main" id="{EAF2EDFA-9C0B-44E2-B4BB-312B58BCA8E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0" name="Freeform 13">
              <a:extLst>
                <a:ext uri="{FF2B5EF4-FFF2-40B4-BE49-F238E27FC236}">
                  <a16:creationId xmlns:a16="http://schemas.microsoft.com/office/drawing/2014/main" id="{A3641113-CE35-42A4-B605-41BC06BF4F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1" name="Freeform 14">
              <a:extLst>
                <a:ext uri="{FF2B5EF4-FFF2-40B4-BE49-F238E27FC236}">
                  <a16:creationId xmlns:a16="http://schemas.microsoft.com/office/drawing/2014/main" id="{DA2E5B2C-BAC4-4440-9B7E-F38783197A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2" name="Freeform 15">
              <a:extLst>
                <a:ext uri="{FF2B5EF4-FFF2-40B4-BE49-F238E27FC236}">
                  <a16:creationId xmlns:a16="http://schemas.microsoft.com/office/drawing/2014/main" id="{D8A506DF-2E53-42C9-94BE-B98E32E0578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3" name="Freeform 16">
              <a:extLst>
                <a:ext uri="{FF2B5EF4-FFF2-40B4-BE49-F238E27FC236}">
                  <a16:creationId xmlns:a16="http://schemas.microsoft.com/office/drawing/2014/main" id="{12934FF8-5F70-40BF-BBB6-5EB941FB9BD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4" name="Freeform 17">
              <a:extLst>
                <a:ext uri="{FF2B5EF4-FFF2-40B4-BE49-F238E27FC236}">
                  <a16:creationId xmlns:a16="http://schemas.microsoft.com/office/drawing/2014/main" id="{8EB3FB08-D01D-4E24-BE40-C16269DF62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5" name="Freeform 18">
              <a:extLst>
                <a:ext uri="{FF2B5EF4-FFF2-40B4-BE49-F238E27FC236}">
                  <a16:creationId xmlns:a16="http://schemas.microsoft.com/office/drawing/2014/main" id="{D24E50D7-2753-4169-AD51-C106DA1B7A2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6" name="Freeform 19">
              <a:extLst>
                <a:ext uri="{FF2B5EF4-FFF2-40B4-BE49-F238E27FC236}">
                  <a16:creationId xmlns:a16="http://schemas.microsoft.com/office/drawing/2014/main" id="{DF94B7E0-D9B6-4096-94D0-18D3AC0EF6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7" name="Freeform 20">
              <a:extLst>
                <a:ext uri="{FF2B5EF4-FFF2-40B4-BE49-F238E27FC236}">
                  <a16:creationId xmlns:a16="http://schemas.microsoft.com/office/drawing/2014/main" id="{EBC05ADE-BBA2-4387-B005-3196E2E1982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8" name="Freeform 21">
              <a:extLst>
                <a:ext uri="{FF2B5EF4-FFF2-40B4-BE49-F238E27FC236}">
                  <a16:creationId xmlns:a16="http://schemas.microsoft.com/office/drawing/2014/main" id="{BBED1CEE-14D2-442F-AB08-401ABE3EFBD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9" name="Freeform 22">
              <a:extLst>
                <a:ext uri="{FF2B5EF4-FFF2-40B4-BE49-F238E27FC236}">
                  <a16:creationId xmlns:a16="http://schemas.microsoft.com/office/drawing/2014/main" id="{4F6574C0-78E8-49EA-84BC-EE9D55707F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0" name="Freeform 23">
              <a:extLst>
                <a:ext uri="{FF2B5EF4-FFF2-40B4-BE49-F238E27FC236}">
                  <a16:creationId xmlns:a16="http://schemas.microsoft.com/office/drawing/2014/main" id="{65BCDB0B-615E-4CA1-AFD5-6B121CB7CEB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1" name="Freeform 24">
              <a:extLst>
                <a:ext uri="{FF2B5EF4-FFF2-40B4-BE49-F238E27FC236}">
                  <a16:creationId xmlns:a16="http://schemas.microsoft.com/office/drawing/2014/main" id="{40627863-B7FC-44D1-9E53-E728FFF675A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2" name="Freeform 25">
              <a:extLst>
                <a:ext uri="{FF2B5EF4-FFF2-40B4-BE49-F238E27FC236}">
                  <a16:creationId xmlns:a16="http://schemas.microsoft.com/office/drawing/2014/main" id="{52FD6F8C-3AF1-487E-91F4-6E55146F1F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3" name="Freeform 26">
              <a:extLst>
                <a:ext uri="{FF2B5EF4-FFF2-40B4-BE49-F238E27FC236}">
                  <a16:creationId xmlns:a16="http://schemas.microsoft.com/office/drawing/2014/main" id="{50323CF3-93CB-4E03-95C0-B180BB87A86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4" name="Freeform 27">
              <a:extLst>
                <a:ext uri="{FF2B5EF4-FFF2-40B4-BE49-F238E27FC236}">
                  <a16:creationId xmlns:a16="http://schemas.microsoft.com/office/drawing/2014/main" id="{EB47D82F-CF1B-47E6-9FA2-F3A9C5F945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5" name="Freeform 28">
              <a:extLst>
                <a:ext uri="{FF2B5EF4-FFF2-40B4-BE49-F238E27FC236}">
                  <a16:creationId xmlns:a16="http://schemas.microsoft.com/office/drawing/2014/main" id="{0606708F-F2D4-4678-8ED2-39041BC64D7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6" name="Freeform 29">
              <a:extLst>
                <a:ext uri="{FF2B5EF4-FFF2-40B4-BE49-F238E27FC236}">
                  <a16:creationId xmlns:a16="http://schemas.microsoft.com/office/drawing/2014/main" id="{D7EB95B4-15E4-433D-B36F-21FF341AD9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7" name="Freeform 30">
              <a:extLst>
                <a:ext uri="{FF2B5EF4-FFF2-40B4-BE49-F238E27FC236}">
                  <a16:creationId xmlns:a16="http://schemas.microsoft.com/office/drawing/2014/main" id="{500A541B-4C75-497C-A489-097ED29964F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8" name="Freeform 31">
              <a:extLst>
                <a:ext uri="{FF2B5EF4-FFF2-40B4-BE49-F238E27FC236}">
                  <a16:creationId xmlns:a16="http://schemas.microsoft.com/office/drawing/2014/main" id="{5789326F-12A4-48B8-B0ED-A6A2AE0C27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9" name="Freeform 32">
              <a:extLst>
                <a:ext uri="{FF2B5EF4-FFF2-40B4-BE49-F238E27FC236}">
                  <a16:creationId xmlns:a16="http://schemas.microsoft.com/office/drawing/2014/main" id="{25FA672E-2B65-477F-AA75-6261CE652F2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40" name="Rectangle 33">
              <a:extLst>
                <a:ext uri="{FF2B5EF4-FFF2-40B4-BE49-F238E27FC236}">
                  <a16:creationId xmlns:a16="http://schemas.microsoft.com/office/drawing/2014/main" id="{BB09AF8D-E68B-499C-B9F5-2F365813D3C0}"/>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2938" y="6610350"/>
              <a:ext cx="23813" cy="242888"/>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41" name="Freeform 34">
              <a:extLst>
                <a:ext uri="{FF2B5EF4-FFF2-40B4-BE49-F238E27FC236}">
                  <a16:creationId xmlns:a16="http://schemas.microsoft.com/office/drawing/2014/main" id="{7991AEAD-B5F3-47BA-9F1B-86C16A84AD3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42" name="Freeform 35">
              <a:extLst>
                <a:ext uri="{FF2B5EF4-FFF2-40B4-BE49-F238E27FC236}">
                  <a16:creationId xmlns:a16="http://schemas.microsoft.com/office/drawing/2014/main" id="{19A85F58-4C3A-4388-B55C-2329EEAECF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43" name="Freeform 36">
              <a:extLst>
                <a:ext uri="{FF2B5EF4-FFF2-40B4-BE49-F238E27FC236}">
                  <a16:creationId xmlns:a16="http://schemas.microsoft.com/office/drawing/2014/main" id="{05652F38-94D9-41B7-A699-7E8F0C78D8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44" name="Freeform 37">
              <a:extLst>
                <a:ext uri="{FF2B5EF4-FFF2-40B4-BE49-F238E27FC236}">
                  <a16:creationId xmlns:a16="http://schemas.microsoft.com/office/drawing/2014/main" id="{3C043852-C250-4518-BB89-C91A349171D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45" name="Freeform 38">
              <a:extLst>
                <a:ext uri="{FF2B5EF4-FFF2-40B4-BE49-F238E27FC236}">
                  <a16:creationId xmlns:a16="http://schemas.microsoft.com/office/drawing/2014/main" id="{0CAB9A07-ECF2-416C-8528-F75DACB138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46" name="Freeform 39">
              <a:extLst>
                <a:ext uri="{FF2B5EF4-FFF2-40B4-BE49-F238E27FC236}">
                  <a16:creationId xmlns:a16="http://schemas.microsoft.com/office/drawing/2014/main" id="{904A314C-A829-4AA6-92E2-529BCCF95C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47" name="Freeform 40">
              <a:extLst>
                <a:ext uri="{FF2B5EF4-FFF2-40B4-BE49-F238E27FC236}">
                  <a16:creationId xmlns:a16="http://schemas.microsoft.com/office/drawing/2014/main" id="{244EE6BA-4569-43ED-9E2E-1FB66201B7E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48" name="Freeform 41">
              <a:extLst>
                <a:ext uri="{FF2B5EF4-FFF2-40B4-BE49-F238E27FC236}">
                  <a16:creationId xmlns:a16="http://schemas.microsoft.com/office/drawing/2014/main" id="{BEB8252E-FB2A-4BB5-BEC6-CA10FF6F7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49" name="Freeform 42">
              <a:extLst>
                <a:ext uri="{FF2B5EF4-FFF2-40B4-BE49-F238E27FC236}">
                  <a16:creationId xmlns:a16="http://schemas.microsoft.com/office/drawing/2014/main" id="{91414711-C3A4-4E96-854A-DDDEB2F2E3E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50" name="Freeform 43">
              <a:extLst>
                <a:ext uri="{FF2B5EF4-FFF2-40B4-BE49-F238E27FC236}">
                  <a16:creationId xmlns:a16="http://schemas.microsoft.com/office/drawing/2014/main" id="{86815BA8-3055-4B42-98C3-4202FD92E0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51" name="Freeform 44">
              <a:extLst>
                <a:ext uri="{FF2B5EF4-FFF2-40B4-BE49-F238E27FC236}">
                  <a16:creationId xmlns:a16="http://schemas.microsoft.com/office/drawing/2014/main" id="{44457813-E991-44AE-9A83-B7488D1F362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52" name="Rectangle 45">
              <a:extLst>
                <a:ext uri="{FF2B5EF4-FFF2-40B4-BE49-F238E27FC236}">
                  <a16:creationId xmlns:a16="http://schemas.microsoft.com/office/drawing/2014/main" id="{8CE1CF47-A73F-4560-8835-AE1DC51E5C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28725"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53" name="Freeform 46">
              <a:extLst>
                <a:ext uri="{FF2B5EF4-FFF2-40B4-BE49-F238E27FC236}">
                  <a16:creationId xmlns:a16="http://schemas.microsoft.com/office/drawing/2014/main" id="{C2A935E4-AACC-4CB9-995E-D286178873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54" name="Freeform 47">
              <a:extLst>
                <a:ext uri="{FF2B5EF4-FFF2-40B4-BE49-F238E27FC236}">
                  <a16:creationId xmlns:a16="http://schemas.microsoft.com/office/drawing/2014/main" id="{93B5B778-8ACB-4004-932D-BD95997BAEF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55" name="Freeform 48">
              <a:extLst>
                <a:ext uri="{FF2B5EF4-FFF2-40B4-BE49-F238E27FC236}">
                  <a16:creationId xmlns:a16="http://schemas.microsoft.com/office/drawing/2014/main" id="{1434AF34-0919-40AD-84B1-446D4FF2D6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56" name="Freeform 49">
              <a:extLst>
                <a:ext uri="{FF2B5EF4-FFF2-40B4-BE49-F238E27FC236}">
                  <a16:creationId xmlns:a16="http://schemas.microsoft.com/office/drawing/2014/main" id="{29546CF3-6DDD-4073-AB7F-C6E722257AA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57" name="Freeform 50">
              <a:extLst>
                <a:ext uri="{FF2B5EF4-FFF2-40B4-BE49-F238E27FC236}">
                  <a16:creationId xmlns:a16="http://schemas.microsoft.com/office/drawing/2014/main" id="{289D46AB-128A-477F-B6C9-F40F115D6CE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58" name="Freeform 51">
              <a:extLst>
                <a:ext uri="{FF2B5EF4-FFF2-40B4-BE49-F238E27FC236}">
                  <a16:creationId xmlns:a16="http://schemas.microsoft.com/office/drawing/2014/main" id="{A7DA7E67-3368-44AD-AACD-EB64AE3487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59" name="Freeform 52">
              <a:extLst>
                <a:ext uri="{FF2B5EF4-FFF2-40B4-BE49-F238E27FC236}">
                  <a16:creationId xmlns:a16="http://schemas.microsoft.com/office/drawing/2014/main" id="{78BB1152-AB85-4AD8-BBA1-07CEA1F508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0" name="Freeform 53">
              <a:extLst>
                <a:ext uri="{FF2B5EF4-FFF2-40B4-BE49-F238E27FC236}">
                  <a16:creationId xmlns:a16="http://schemas.microsoft.com/office/drawing/2014/main" id="{A982E7F2-DD68-4093-B9C5-3E42B475AB4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1" name="Freeform 54">
              <a:extLst>
                <a:ext uri="{FF2B5EF4-FFF2-40B4-BE49-F238E27FC236}">
                  <a16:creationId xmlns:a16="http://schemas.microsoft.com/office/drawing/2014/main" id="{A682E224-4CD6-420B-897A-B23D50B82ED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2" name="Freeform 55">
              <a:extLst>
                <a:ext uri="{FF2B5EF4-FFF2-40B4-BE49-F238E27FC236}">
                  <a16:creationId xmlns:a16="http://schemas.microsoft.com/office/drawing/2014/main" id="{31B90F10-06CD-480E-8D35-6E0FFFB894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3" name="Freeform 56">
              <a:extLst>
                <a:ext uri="{FF2B5EF4-FFF2-40B4-BE49-F238E27FC236}">
                  <a16:creationId xmlns:a16="http://schemas.microsoft.com/office/drawing/2014/main" id="{7BC977DB-69B0-4D8D-B77C-E1127EC4172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4" name="Freeform 57">
              <a:extLst>
                <a:ext uri="{FF2B5EF4-FFF2-40B4-BE49-F238E27FC236}">
                  <a16:creationId xmlns:a16="http://schemas.microsoft.com/office/drawing/2014/main" id="{24127454-3FCB-41D6-ACFB-81D7E05A79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5" name="Freeform 58">
              <a:extLst>
                <a:ext uri="{FF2B5EF4-FFF2-40B4-BE49-F238E27FC236}">
                  <a16:creationId xmlns:a16="http://schemas.microsoft.com/office/drawing/2014/main" id="{7AA80D42-B8A8-475B-ADBF-99719CE9FE5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grpSp>
      <p:sp>
        <p:nvSpPr>
          <p:cNvPr id="4" name="Title 3">
            <a:extLst>
              <a:ext uri="{FF2B5EF4-FFF2-40B4-BE49-F238E27FC236}">
                <a16:creationId xmlns:a16="http://schemas.microsoft.com/office/drawing/2014/main" id="{AE4A540A-4537-4701-A977-B1596259BAE7}"/>
              </a:ext>
            </a:extLst>
          </p:cNvPr>
          <p:cNvSpPr>
            <a:spLocks noGrp="1"/>
          </p:cNvSpPr>
          <p:nvPr>
            <p:ph type="title"/>
          </p:nvPr>
        </p:nvSpPr>
        <p:spPr>
          <a:xfrm>
            <a:off x="5291668" y="1215496"/>
            <a:ext cx="6009744" cy="2387600"/>
          </a:xfrm>
        </p:spPr>
        <p:txBody>
          <a:bodyPr vert="horz" lIns="91440" tIns="45720" rIns="91440" bIns="45720" rtlCol="0" anchor="b">
            <a:normAutofit/>
          </a:bodyPr>
          <a:lstStyle/>
          <a:p>
            <a:r>
              <a:rPr lang="en-US" sz="4400" dirty="0"/>
              <a:t>Where are we now?</a:t>
            </a:r>
          </a:p>
        </p:txBody>
      </p:sp>
      <p:pic>
        <p:nvPicPr>
          <p:cNvPr id="2" name="Picture 1">
            <a:extLst>
              <a:ext uri="{FF2B5EF4-FFF2-40B4-BE49-F238E27FC236}">
                <a16:creationId xmlns:a16="http://schemas.microsoft.com/office/drawing/2014/main" id="{36FF00A3-286E-4885-B814-2353CE529199}"/>
              </a:ext>
            </a:extLst>
          </p:cNvPr>
          <p:cNvPicPr>
            <a:picLocks noChangeAspect="1"/>
          </p:cNvPicPr>
          <p:nvPr/>
        </p:nvPicPr>
        <p:blipFill>
          <a:blip r:embed="rId4"/>
          <a:stretch>
            <a:fillRect/>
          </a:stretch>
        </p:blipFill>
        <p:spPr>
          <a:xfrm>
            <a:off x="1609725" y="2156021"/>
            <a:ext cx="3525628" cy="2344542"/>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pic>
    </p:spTree>
    <p:extLst>
      <p:ext uri="{BB962C8B-B14F-4D97-AF65-F5344CB8AC3E}">
        <p14:creationId xmlns:p14="http://schemas.microsoft.com/office/powerpoint/2010/main" val="4383963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DAE4448-270C-4FC7-9E53-B16F03EB18D8}"/>
              </a:ext>
            </a:extLst>
          </p:cNvPr>
          <p:cNvSpPr>
            <a:spLocks noGrp="1"/>
          </p:cNvSpPr>
          <p:nvPr>
            <p:ph type="title"/>
          </p:nvPr>
        </p:nvSpPr>
        <p:spPr>
          <a:xfrm>
            <a:off x="1141412" y="369943"/>
            <a:ext cx="9905998" cy="988340"/>
          </a:xfrm>
        </p:spPr>
        <p:txBody>
          <a:bodyPr/>
          <a:lstStyle/>
          <a:p>
            <a:r>
              <a:rPr lang="en-US" dirty="0"/>
              <a:t>authorizations</a:t>
            </a:r>
          </a:p>
        </p:txBody>
      </p:sp>
      <p:sp>
        <p:nvSpPr>
          <p:cNvPr id="4" name="Content Placeholder 3">
            <a:extLst>
              <a:ext uri="{FF2B5EF4-FFF2-40B4-BE49-F238E27FC236}">
                <a16:creationId xmlns:a16="http://schemas.microsoft.com/office/drawing/2014/main" id="{59E4D078-0A37-4621-BE79-45BE6941F23F}"/>
              </a:ext>
            </a:extLst>
          </p:cNvPr>
          <p:cNvSpPr>
            <a:spLocks noGrp="1"/>
          </p:cNvSpPr>
          <p:nvPr>
            <p:ph idx="1"/>
          </p:nvPr>
        </p:nvSpPr>
        <p:spPr>
          <a:xfrm>
            <a:off x="905522" y="1109709"/>
            <a:ext cx="10440140" cy="5477522"/>
          </a:xfrm>
        </p:spPr>
        <p:txBody>
          <a:bodyPr>
            <a:normAutofit fontScale="92500" lnSpcReduction="10000"/>
          </a:bodyPr>
          <a:lstStyle/>
          <a:p>
            <a:pPr marL="0" indent="0">
              <a:buNone/>
            </a:pPr>
            <a:r>
              <a:rPr lang="en-US" dirty="0"/>
              <a:t>Authorization scenarios; check in with your health plans on their implementation plan</a:t>
            </a:r>
          </a:p>
          <a:p>
            <a:pPr marL="457200" indent="-457200">
              <a:buFont typeface="+mj-lt"/>
              <a:buAutoNum type="arabicPeriod"/>
            </a:pPr>
            <a:r>
              <a:rPr lang="en-US" dirty="0"/>
              <a:t>Providing Authorizations that end 12/31/18 with remaining months of authorization period 1/1/19 forward utilizing new codes</a:t>
            </a:r>
          </a:p>
          <a:p>
            <a:pPr lvl="1"/>
            <a:r>
              <a:rPr lang="en-US" dirty="0"/>
              <a:t>These will be the easier of the 3 to work with</a:t>
            </a:r>
          </a:p>
          <a:p>
            <a:pPr lvl="1"/>
            <a:r>
              <a:rPr lang="en-US" dirty="0"/>
              <a:t>Requires adding new codes and authorizations to PMS software</a:t>
            </a:r>
          </a:p>
          <a:p>
            <a:pPr marL="457200" indent="-457200">
              <a:buFont typeface="+mj-lt"/>
              <a:buAutoNum type="arabicPeriod"/>
            </a:pPr>
            <a:r>
              <a:rPr lang="en-US" dirty="0"/>
              <a:t>Ending Authorizations 12/31/18 and requiring action from provider for 1/1/19 forward</a:t>
            </a:r>
          </a:p>
          <a:p>
            <a:pPr lvl="1"/>
            <a:r>
              <a:rPr lang="en-US" dirty="0"/>
              <a:t>Some health plans are requiring a new request for 1/1/19 using new codes with current treatment plan</a:t>
            </a:r>
          </a:p>
          <a:p>
            <a:pPr marL="457200" indent="-457200">
              <a:buFont typeface="+mj-lt"/>
              <a:buAutoNum type="arabicPeriod"/>
            </a:pPr>
            <a:r>
              <a:rPr lang="en-US" dirty="0"/>
              <a:t>Cross walk of current Authorizations at the health plan with no action from provider for 1/1/19 forward</a:t>
            </a:r>
          </a:p>
          <a:p>
            <a:pPr lvl="1"/>
            <a:r>
              <a:rPr lang="en-US" dirty="0"/>
              <a:t>Some health plans (eg Cigna and Aetna) are reporting they will honor existing authorizations billed with new CPT codes with no action</a:t>
            </a:r>
          </a:p>
          <a:p>
            <a:pPr marL="0" indent="0">
              <a:buNone/>
            </a:pPr>
            <a:endParaRPr lang="en-US" dirty="0"/>
          </a:p>
        </p:txBody>
      </p:sp>
    </p:spTree>
    <p:extLst>
      <p:ext uri="{BB962C8B-B14F-4D97-AF65-F5344CB8AC3E}">
        <p14:creationId xmlns:p14="http://schemas.microsoft.com/office/powerpoint/2010/main" val="4403689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DAE4448-270C-4FC7-9E53-B16F03EB18D8}"/>
              </a:ext>
            </a:extLst>
          </p:cNvPr>
          <p:cNvSpPr>
            <a:spLocks noGrp="1"/>
          </p:cNvSpPr>
          <p:nvPr>
            <p:ph type="title"/>
          </p:nvPr>
        </p:nvSpPr>
        <p:spPr>
          <a:xfrm>
            <a:off x="1141412" y="369943"/>
            <a:ext cx="9905998" cy="988340"/>
          </a:xfrm>
        </p:spPr>
        <p:txBody>
          <a:bodyPr/>
          <a:lstStyle/>
          <a:p>
            <a:r>
              <a:rPr lang="en-US" dirty="0"/>
              <a:t>Authorizations - continued</a:t>
            </a:r>
          </a:p>
        </p:txBody>
      </p:sp>
      <p:sp>
        <p:nvSpPr>
          <p:cNvPr id="4" name="Content Placeholder 3">
            <a:extLst>
              <a:ext uri="{FF2B5EF4-FFF2-40B4-BE49-F238E27FC236}">
                <a16:creationId xmlns:a16="http://schemas.microsoft.com/office/drawing/2014/main" id="{59E4D078-0A37-4621-BE79-45BE6941F23F}"/>
              </a:ext>
            </a:extLst>
          </p:cNvPr>
          <p:cNvSpPr>
            <a:spLocks noGrp="1"/>
          </p:cNvSpPr>
          <p:nvPr>
            <p:ph idx="1"/>
          </p:nvPr>
        </p:nvSpPr>
        <p:spPr>
          <a:xfrm>
            <a:off x="905522" y="1109709"/>
            <a:ext cx="10440140" cy="5477522"/>
          </a:xfrm>
        </p:spPr>
        <p:txBody>
          <a:bodyPr>
            <a:normAutofit/>
          </a:bodyPr>
          <a:lstStyle/>
          <a:p>
            <a:pPr marL="0" indent="0">
              <a:buNone/>
            </a:pPr>
            <a:r>
              <a:rPr lang="en-US" dirty="0"/>
              <a:t>For scenario #3 - Cross walk of current Authorizations at the health plan with no action from provider for 1/1/19 forward</a:t>
            </a:r>
          </a:p>
          <a:p>
            <a:pPr lvl="1"/>
            <a:r>
              <a:rPr lang="en-US" dirty="0"/>
              <a:t>Some health plans (eg Cigna and Aetna) are reporting they will honor existing authorizations billed with new CPT codes with no action</a:t>
            </a:r>
          </a:p>
          <a:p>
            <a:pPr marL="0" indent="0">
              <a:buNone/>
            </a:pPr>
            <a:r>
              <a:rPr lang="en-US" dirty="0"/>
              <a:t>Action steps for providers</a:t>
            </a:r>
          </a:p>
          <a:p>
            <a:pPr marL="914400" lvl="1" indent="-457200">
              <a:buFont typeface="+mj-lt"/>
              <a:buAutoNum type="arabicPeriod"/>
            </a:pPr>
            <a:r>
              <a:rPr lang="en-US" dirty="0"/>
              <a:t>“End” authorizations in PMS with 12/31/18 dates</a:t>
            </a:r>
          </a:p>
          <a:p>
            <a:pPr marL="914400" lvl="1" indent="-457200">
              <a:buFont typeface="+mj-lt"/>
              <a:buAutoNum type="arabicPeriod"/>
            </a:pPr>
            <a:r>
              <a:rPr lang="en-US" dirty="0"/>
              <a:t>Update recurring appointments 1/1/19 forward attached to expiring authorizations</a:t>
            </a:r>
          </a:p>
          <a:p>
            <a:pPr marL="914400" lvl="1" indent="-457200">
              <a:buFont typeface="+mj-lt"/>
              <a:buAutoNum type="arabicPeriod"/>
            </a:pPr>
            <a:r>
              <a:rPr lang="en-US" dirty="0"/>
              <a:t>Input new authorizations with cross walk to new codes 1/1/19 until expiration of current authorization</a:t>
            </a:r>
          </a:p>
          <a:p>
            <a:pPr lvl="2"/>
            <a:r>
              <a:rPr lang="en-US" dirty="0"/>
              <a:t>Consider keeping it simple while calculating the weekly or monthly allowed units for the remaining period</a:t>
            </a:r>
          </a:p>
          <a:p>
            <a:pPr marL="0" indent="0">
              <a:buNone/>
            </a:pPr>
            <a:endParaRPr lang="en-US" dirty="0"/>
          </a:p>
        </p:txBody>
      </p:sp>
    </p:spTree>
    <p:extLst>
      <p:ext uri="{BB962C8B-B14F-4D97-AF65-F5344CB8AC3E}">
        <p14:creationId xmlns:p14="http://schemas.microsoft.com/office/powerpoint/2010/main" val="9033493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DAE4448-270C-4FC7-9E53-B16F03EB18D8}"/>
              </a:ext>
            </a:extLst>
          </p:cNvPr>
          <p:cNvSpPr>
            <a:spLocks noGrp="1"/>
          </p:cNvSpPr>
          <p:nvPr>
            <p:ph type="title"/>
          </p:nvPr>
        </p:nvSpPr>
        <p:spPr>
          <a:xfrm>
            <a:off x="1141412" y="369943"/>
            <a:ext cx="9905998" cy="988340"/>
          </a:xfrm>
        </p:spPr>
        <p:txBody>
          <a:bodyPr/>
          <a:lstStyle/>
          <a:p>
            <a:r>
              <a:rPr lang="en-US" dirty="0"/>
              <a:t>Authorizations - continued</a:t>
            </a:r>
          </a:p>
        </p:txBody>
      </p:sp>
      <p:sp>
        <p:nvSpPr>
          <p:cNvPr id="4" name="Content Placeholder 3">
            <a:extLst>
              <a:ext uri="{FF2B5EF4-FFF2-40B4-BE49-F238E27FC236}">
                <a16:creationId xmlns:a16="http://schemas.microsoft.com/office/drawing/2014/main" id="{59E4D078-0A37-4621-BE79-45BE6941F23F}"/>
              </a:ext>
            </a:extLst>
          </p:cNvPr>
          <p:cNvSpPr>
            <a:spLocks noGrp="1"/>
          </p:cNvSpPr>
          <p:nvPr>
            <p:ph idx="1"/>
          </p:nvPr>
        </p:nvSpPr>
        <p:spPr>
          <a:xfrm>
            <a:off x="905522" y="1109709"/>
            <a:ext cx="10440140" cy="5477522"/>
          </a:xfrm>
        </p:spPr>
        <p:txBody>
          <a:bodyPr>
            <a:normAutofit/>
          </a:bodyPr>
          <a:lstStyle/>
          <a:p>
            <a:pPr marL="0" indent="0">
              <a:buNone/>
            </a:pPr>
            <a:r>
              <a:rPr lang="en-US" dirty="0"/>
              <a:t>Action steps for providers</a:t>
            </a:r>
          </a:p>
          <a:p>
            <a:pPr marL="914400" lvl="1" indent="-457200">
              <a:buFont typeface="+mj-lt"/>
              <a:buAutoNum type="arabicPeriod" startAt="4"/>
            </a:pPr>
            <a:r>
              <a:rPr lang="en-US" dirty="0"/>
              <a:t>Be aware of payor policy</a:t>
            </a:r>
          </a:p>
          <a:p>
            <a:pPr lvl="2"/>
            <a:r>
              <a:rPr lang="en-US" dirty="0"/>
              <a:t>Indirect services</a:t>
            </a:r>
          </a:p>
          <a:p>
            <a:pPr lvl="3"/>
            <a:r>
              <a:rPr lang="en-US" dirty="0"/>
              <a:t>If there was a stand alone code in your current contract for indirect services, continue to use this code</a:t>
            </a:r>
          </a:p>
          <a:p>
            <a:pPr lvl="2"/>
            <a:r>
              <a:rPr lang="en-US" dirty="0"/>
              <a:t>Bundled codes</a:t>
            </a:r>
          </a:p>
          <a:p>
            <a:pPr lvl="3"/>
            <a:r>
              <a:rPr lang="en-US" dirty="0"/>
              <a:t>The intent of the Category III codes was always to disallow billing for pre/post activities</a:t>
            </a:r>
          </a:p>
          <a:p>
            <a:pPr lvl="3"/>
            <a:r>
              <a:rPr lang="en-US" dirty="0"/>
              <a:t>Implement necessary practice guidelines to comply with bundled codes immediately</a:t>
            </a:r>
          </a:p>
          <a:p>
            <a:pPr marL="914400" lvl="1" indent="-457200">
              <a:buFont typeface="+mj-lt"/>
              <a:buAutoNum type="arabicPeriod" startAt="4"/>
            </a:pPr>
            <a:r>
              <a:rPr lang="en-US" dirty="0"/>
              <a:t>Adaptive Behavior Treatment by protocol by QHP</a:t>
            </a:r>
          </a:p>
          <a:p>
            <a:pPr lvl="2"/>
            <a:r>
              <a:rPr lang="en-US" dirty="0"/>
              <a:t>Consider cross walking the previous 68/69 agreed code for QHP direct services to 97155 during transition until receiving clarity from health plans for authorizations and claims submission</a:t>
            </a:r>
          </a:p>
          <a:p>
            <a:pPr lvl="2"/>
            <a:r>
              <a:rPr lang="en-US" dirty="0"/>
              <a:t>This would not violate CPT rules and is consistent with following health plan current guidance</a:t>
            </a:r>
          </a:p>
          <a:p>
            <a:pPr marL="0" indent="0">
              <a:buNone/>
            </a:pPr>
            <a:endParaRPr lang="en-US" dirty="0"/>
          </a:p>
        </p:txBody>
      </p:sp>
    </p:spTree>
    <p:extLst>
      <p:ext uri="{BB962C8B-B14F-4D97-AF65-F5344CB8AC3E}">
        <p14:creationId xmlns:p14="http://schemas.microsoft.com/office/powerpoint/2010/main" val="1382572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E4A540A-4537-4701-A977-B1596259BAE7}"/>
              </a:ext>
            </a:extLst>
          </p:cNvPr>
          <p:cNvSpPr>
            <a:spLocks noGrp="1"/>
          </p:cNvSpPr>
          <p:nvPr>
            <p:ph type="title"/>
          </p:nvPr>
        </p:nvSpPr>
        <p:spPr>
          <a:xfrm>
            <a:off x="1141413" y="618518"/>
            <a:ext cx="9905998" cy="4042260"/>
          </a:xfrm>
        </p:spPr>
        <p:txBody>
          <a:bodyPr>
            <a:normAutofit/>
          </a:bodyPr>
          <a:lstStyle/>
          <a:p>
            <a:pPr algn="ctr"/>
            <a:r>
              <a:rPr lang="en-US" sz="6000" dirty="0"/>
              <a:t>New codes =  CLAIMS SUBMISSION CHANGES</a:t>
            </a:r>
          </a:p>
        </p:txBody>
      </p:sp>
      <p:pic>
        <p:nvPicPr>
          <p:cNvPr id="2" name="Picture 1">
            <a:extLst>
              <a:ext uri="{FF2B5EF4-FFF2-40B4-BE49-F238E27FC236}">
                <a16:creationId xmlns:a16="http://schemas.microsoft.com/office/drawing/2014/main" id="{6C66569F-A797-48A3-9F09-8D7A00C46580}"/>
              </a:ext>
            </a:extLst>
          </p:cNvPr>
          <p:cNvPicPr>
            <a:picLocks noChangeAspect="1"/>
          </p:cNvPicPr>
          <p:nvPr/>
        </p:nvPicPr>
        <p:blipFill>
          <a:blip r:embed="rId2"/>
          <a:stretch>
            <a:fillRect/>
          </a:stretch>
        </p:blipFill>
        <p:spPr>
          <a:xfrm>
            <a:off x="4529137" y="4229100"/>
            <a:ext cx="2828925" cy="1619250"/>
          </a:xfrm>
          <a:prstGeom prst="rect">
            <a:avLst/>
          </a:prstGeom>
        </p:spPr>
      </p:pic>
    </p:spTree>
    <p:extLst>
      <p:ext uri="{BB962C8B-B14F-4D97-AF65-F5344CB8AC3E}">
        <p14:creationId xmlns:p14="http://schemas.microsoft.com/office/powerpoint/2010/main" val="2371426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10ECF-7899-4E20-975E-C28E02B1944A}"/>
              </a:ext>
            </a:extLst>
          </p:cNvPr>
          <p:cNvSpPr>
            <a:spLocks noGrp="1"/>
          </p:cNvSpPr>
          <p:nvPr>
            <p:ph type="title"/>
          </p:nvPr>
        </p:nvSpPr>
        <p:spPr>
          <a:xfrm>
            <a:off x="1143001" y="290044"/>
            <a:ext cx="9905998" cy="855175"/>
          </a:xfrm>
        </p:spPr>
        <p:txBody>
          <a:bodyPr/>
          <a:lstStyle/>
          <a:p>
            <a:r>
              <a:rPr lang="en-US" dirty="0"/>
              <a:t>Claims submission</a:t>
            </a:r>
          </a:p>
        </p:txBody>
      </p:sp>
      <p:sp>
        <p:nvSpPr>
          <p:cNvPr id="3" name="Content Placeholder 2">
            <a:extLst>
              <a:ext uri="{FF2B5EF4-FFF2-40B4-BE49-F238E27FC236}">
                <a16:creationId xmlns:a16="http://schemas.microsoft.com/office/drawing/2014/main" id="{FF82EFE2-8258-4703-8FC6-7AB4BFE26A70}"/>
              </a:ext>
            </a:extLst>
          </p:cNvPr>
          <p:cNvSpPr>
            <a:spLocks noGrp="1"/>
          </p:cNvSpPr>
          <p:nvPr>
            <p:ph idx="1"/>
          </p:nvPr>
        </p:nvSpPr>
        <p:spPr>
          <a:xfrm>
            <a:off x="1141412" y="1074199"/>
            <a:ext cx="9905999" cy="5390102"/>
          </a:xfrm>
        </p:spPr>
        <p:txBody>
          <a:bodyPr/>
          <a:lstStyle/>
          <a:p>
            <a:r>
              <a:rPr lang="en-US" dirty="0"/>
              <a:t>CPT Category III codes (T codes) were temporary and have a sunset of 12/31/18</a:t>
            </a:r>
          </a:p>
          <a:p>
            <a:pPr lvl="1"/>
            <a:r>
              <a:rPr lang="en-US" dirty="0"/>
              <a:t>This may result in the codes not being available in the clearinghouse regardless of non existent communication by each health plan</a:t>
            </a:r>
          </a:p>
          <a:p>
            <a:pPr lvl="1"/>
            <a:r>
              <a:rPr lang="en-US" dirty="0"/>
              <a:t>Reach out to the clearinghouse and ask about their policy</a:t>
            </a:r>
          </a:p>
          <a:p>
            <a:r>
              <a:rPr lang="en-US" dirty="0"/>
              <a:t>ABA Providers will need to prepare for proper use of their PMS for claims submission 1/1/19</a:t>
            </a:r>
          </a:p>
          <a:p>
            <a:r>
              <a:rPr lang="en-US" dirty="0"/>
              <a:t>Accurate use of Medically Unlikely Edits (MUEs) once published by CMS could be programmed into a PMS</a:t>
            </a:r>
          </a:p>
          <a:p>
            <a:r>
              <a:rPr lang="en-US" dirty="0"/>
              <a:t>Best case scenario at a minimum:  Confirmation of CPT Category I codes for claims submission 1/1/19, despite authorization changes or updated contracts</a:t>
            </a:r>
          </a:p>
        </p:txBody>
      </p:sp>
    </p:spTree>
    <p:extLst>
      <p:ext uri="{BB962C8B-B14F-4D97-AF65-F5344CB8AC3E}">
        <p14:creationId xmlns:p14="http://schemas.microsoft.com/office/powerpoint/2010/main" val="28208153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B6842-0DF4-4E9F-9477-9F3CCB82DEF0}"/>
              </a:ext>
            </a:extLst>
          </p:cNvPr>
          <p:cNvSpPr>
            <a:spLocks noGrp="1"/>
          </p:cNvSpPr>
          <p:nvPr>
            <p:ph type="title"/>
          </p:nvPr>
        </p:nvSpPr>
        <p:spPr/>
        <p:txBody>
          <a:bodyPr/>
          <a:lstStyle/>
          <a:p>
            <a:r>
              <a:rPr lang="en-US" dirty="0"/>
              <a:t>CPT rounding rules for face-to-face time</a:t>
            </a:r>
          </a:p>
        </p:txBody>
      </p:sp>
      <p:sp>
        <p:nvSpPr>
          <p:cNvPr id="3" name="Content Placeholder 2">
            <a:extLst>
              <a:ext uri="{FF2B5EF4-FFF2-40B4-BE49-F238E27FC236}">
                <a16:creationId xmlns:a16="http://schemas.microsoft.com/office/drawing/2014/main" id="{9CDCB5D8-B978-488B-BBE1-36F6BAEA11E0}"/>
              </a:ext>
            </a:extLst>
          </p:cNvPr>
          <p:cNvSpPr>
            <a:spLocks noGrp="1"/>
          </p:cNvSpPr>
          <p:nvPr>
            <p:ph idx="1"/>
          </p:nvPr>
        </p:nvSpPr>
        <p:spPr>
          <a:xfrm>
            <a:off x="1141412" y="2032986"/>
            <a:ext cx="9905999" cy="3758215"/>
          </a:xfrm>
        </p:spPr>
        <p:txBody>
          <a:bodyPr/>
          <a:lstStyle/>
          <a:p>
            <a:r>
              <a:rPr lang="en-US" dirty="0"/>
              <a:t>New Category I codes have 15 minute increments</a:t>
            </a:r>
          </a:p>
          <a:p>
            <a:endParaRPr lang="en-US" dirty="0"/>
          </a:p>
        </p:txBody>
      </p:sp>
      <p:graphicFrame>
        <p:nvGraphicFramePr>
          <p:cNvPr id="4" name="Table 3">
            <a:extLst>
              <a:ext uri="{FF2B5EF4-FFF2-40B4-BE49-F238E27FC236}">
                <a16:creationId xmlns:a16="http://schemas.microsoft.com/office/drawing/2014/main" id="{C0B05785-FD82-489C-8462-96385630F5D0}"/>
              </a:ext>
            </a:extLst>
          </p:cNvPr>
          <p:cNvGraphicFramePr>
            <a:graphicFrameLocks noGrp="1"/>
          </p:cNvGraphicFramePr>
          <p:nvPr>
            <p:extLst>
              <p:ext uri="{D42A27DB-BD31-4B8C-83A1-F6EECF244321}">
                <p14:modId xmlns:p14="http://schemas.microsoft.com/office/powerpoint/2010/main" val="1426111000"/>
              </p:ext>
            </p:extLst>
          </p:nvPr>
        </p:nvGraphicFramePr>
        <p:xfrm>
          <a:off x="2030411" y="3161025"/>
          <a:ext cx="8128000" cy="2630175"/>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401141211"/>
                    </a:ext>
                  </a:extLst>
                </a:gridCol>
                <a:gridCol w="4064000">
                  <a:extLst>
                    <a:ext uri="{9D8B030D-6E8A-4147-A177-3AD203B41FA5}">
                      <a16:colId xmlns:a16="http://schemas.microsoft.com/office/drawing/2014/main" val="3877498145"/>
                    </a:ext>
                  </a:extLst>
                </a:gridCol>
              </a:tblGrid>
              <a:tr h="876725">
                <a:tc>
                  <a:txBody>
                    <a:bodyPr/>
                    <a:lstStyle/>
                    <a:p>
                      <a:pPr algn="ctr"/>
                      <a:r>
                        <a:rPr lang="en-US" sz="2800" dirty="0"/>
                        <a:t>Time</a:t>
                      </a:r>
                    </a:p>
                  </a:txBody>
                  <a:tcPr/>
                </a:tc>
                <a:tc>
                  <a:txBody>
                    <a:bodyPr/>
                    <a:lstStyle/>
                    <a:p>
                      <a:pPr algn="ctr"/>
                      <a:r>
                        <a:rPr lang="en-US" sz="2800" dirty="0"/>
                        <a:t>CPT Code(s)</a:t>
                      </a:r>
                    </a:p>
                  </a:txBody>
                  <a:tcPr/>
                </a:tc>
                <a:extLst>
                  <a:ext uri="{0D108BD9-81ED-4DB2-BD59-A6C34878D82A}">
                    <a16:rowId xmlns:a16="http://schemas.microsoft.com/office/drawing/2014/main" val="3184356837"/>
                  </a:ext>
                </a:extLst>
              </a:tr>
              <a:tr h="876725">
                <a:tc>
                  <a:txBody>
                    <a:bodyPr/>
                    <a:lstStyle/>
                    <a:p>
                      <a:pPr algn="ctr"/>
                      <a:r>
                        <a:rPr lang="en-US" sz="2400" dirty="0"/>
                        <a:t>Less than 8 min</a:t>
                      </a:r>
                    </a:p>
                  </a:txBody>
                  <a:tcPr/>
                </a:tc>
                <a:tc>
                  <a:txBody>
                    <a:bodyPr/>
                    <a:lstStyle/>
                    <a:p>
                      <a:pPr algn="ctr"/>
                      <a:r>
                        <a:rPr lang="en-US" sz="2400" dirty="0"/>
                        <a:t>Not reportable</a:t>
                      </a:r>
                    </a:p>
                  </a:txBody>
                  <a:tcPr/>
                </a:tc>
                <a:extLst>
                  <a:ext uri="{0D108BD9-81ED-4DB2-BD59-A6C34878D82A}">
                    <a16:rowId xmlns:a16="http://schemas.microsoft.com/office/drawing/2014/main" val="3130939950"/>
                  </a:ext>
                </a:extLst>
              </a:tr>
              <a:tr h="876725">
                <a:tc>
                  <a:txBody>
                    <a:bodyPr/>
                    <a:lstStyle/>
                    <a:p>
                      <a:pPr algn="ctr"/>
                      <a:r>
                        <a:rPr lang="en-US" sz="2400" dirty="0"/>
                        <a:t>8 – 22 min</a:t>
                      </a:r>
                    </a:p>
                  </a:txBody>
                  <a:tcPr/>
                </a:tc>
                <a:tc>
                  <a:txBody>
                    <a:bodyPr/>
                    <a:lstStyle/>
                    <a:p>
                      <a:pPr algn="ctr"/>
                      <a:r>
                        <a:rPr lang="en-US" sz="2400" dirty="0"/>
                        <a:t>Reportable</a:t>
                      </a:r>
                    </a:p>
                  </a:txBody>
                  <a:tcPr/>
                </a:tc>
                <a:extLst>
                  <a:ext uri="{0D108BD9-81ED-4DB2-BD59-A6C34878D82A}">
                    <a16:rowId xmlns:a16="http://schemas.microsoft.com/office/drawing/2014/main" val="3684465396"/>
                  </a:ext>
                </a:extLst>
              </a:tr>
            </a:tbl>
          </a:graphicData>
        </a:graphic>
      </p:graphicFrame>
    </p:spTree>
    <p:extLst>
      <p:ext uri="{BB962C8B-B14F-4D97-AF65-F5344CB8AC3E}">
        <p14:creationId xmlns:p14="http://schemas.microsoft.com/office/powerpoint/2010/main" val="16900284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10ECF-7899-4E20-975E-C28E02B1944A}"/>
              </a:ext>
            </a:extLst>
          </p:cNvPr>
          <p:cNvSpPr>
            <a:spLocks noGrp="1"/>
          </p:cNvSpPr>
          <p:nvPr>
            <p:ph type="title"/>
          </p:nvPr>
        </p:nvSpPr>
        <p:spPr>
          <a:xfrm>
            <a:off x="1143001" y="290044"/>
            <a:ext cx="9905998" cy="855175"/>
          </a:xfrm>
        </p:spPr>
        <p:txBody>
          <a:bodyPr/>
          <a:lstStyle/>
          <a:p>
            <a:r>
              <a:rPr lang="en-US" dirty="0"/>
              <a:t>Claims submission test</a:t>
            </a:r>
          </a:p>
        </p:txBody>
      </p:sp>
      <p:sp>
        <p:nvSpPr>
          <p:cNvPr id="3" name="Content Placeholder 2">
            <a:extLst>
              <a:ext uri="{FF2B5EF4-FFF2-40B4-BE49-F238E27FC236}">
                <a16:creationId xmlns:a16="http://schemas.microsoft.com/office/drawing/2014/main" id="{FF82EFE2-8258-4703-8FC6-7AB4BFE26A70}"/>
              </a:ext>
            </a:extLst>
          </p:cNvPr>
          <p:cNvSpPr>
            <a:spLocks noGrp="1"/>
          </p:cNvSpPr>
          <p:nvPr>
            <p:ph idx="1"/>
          </p:nvPr>
        </p:nvSpPr>
        <p:spPr>
          <a:xfrm>
            <a:off x="1141412" y="1313895"/>
            <a:ext cx="9905999" cy="5150405"/>
          </a:xfrm>
        </p:spPr>
        <p:txBody>
          <a:bodyPr/>
          <a:lstStyle/>
          <a:p>
            <a:pPr marL="0" indent="0" algn="ctr">
              <a:buNone/>
            </a:pPr>
            <a:r>
              <a:rPr lang="en-US" sz="4400" dirty="0"/>
              <a:t>Bill TEST claims EARLY in January </a:t>
            </a:r>
          </a:p>
          <a:p>
            <a:pPr marL="0" indent="0" algn="ctr">
              <a:buNone/>
            </a:pPr>
            <a:r>
              <a:rPr lang="en-US" sz="4400" dirty="0"/>
              <a:t>with a few dates of service</a:t>
            </a:r>
          </a:p>
          <a:p>
            <a:pPr lvl="1"/>
            <a:endParaRPr lang="en-US" dirty="0"/>
          </a:p>
          <a:p>
            <a:pPr lvl="1"/>
            <a:r>
              <a:rPr lang="en-US" dirty="0"/>
              <a:t>In house billing departments</a:t>
            </a:r>
          </a:p>
          <a:p>
            <a:pPr lvl="1"/>
            <a:r>
              <a:rPr lang="en-US" dirty="0"/>
              <a:t>Talk to your outsource billing teams about their implementation plan</a:t>
            </a:r>
          </a:p>
          <a:p>
            <a:pPr lvl="1"/>
            <a:endParaRPr lang="en-US" dirty="0"/>
          </a:p>
          <a:p>
            <a:r>
              <a:rPr lang="en-US" dirty="0"/>
              <a:t>Results:</a:t>
            </a:r>
          </a:p>
          <a:p>
            <a:pPr lvl="1"/>
            <a:r>
              <a:rPr lang="en-US" dirty="0"/>
              <a:t>If using a clearinghouse, you may see immediate rejections</a:t>
            </a:r>
          </a:p>
          <a:p>
            <a:pPr lvl="1"/>
            <a:r>
              <a:rPr lang="en-US" dirty="0"/>
              <a:t>If results are not accessible online, call claims departments a few days after submission</a:t>
            </a:r>
          </a:p>
        </p:txBody>
      </p:sp>
    </p:spTree>
    <p:extLst>
      <p:ext uri="{BB962C8B-B14F-4D97-AF65-F5344CB8AC3E}">
        <p14:creationId xmlns:p14="http://schemas.microsoft.com/office/powerpoint/2010/main" val="3401447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10ECF-7899-4E20-975E-C28E02B1944A}"/>
              </a:ext>
            </a:extLst>
          </p:cNvPr>
          <p:cNvSpPr>
            <a:spLocks noGrp="1"/>
          </p:cNvSpPr>
          <p:nvPr>
            <p:ph type="title"/>
          </p:nvPr>
        </p:nvSpPr>
        <p:spPr>
          <a:xfrm>
            <a:off x="1143001" y="290044"/>
            <a:ext cx="9905998" cy="855175"/>
          </a:xfrm>
        </p:spPr>
        <p:txBody>
          <a:bodyPr/>
          <a:lstStyle/>
          <a:p>
            <a:r>
              <a:rPr lang="en-US" dirty="0"/>
              <a:t>SECONDARY CLAIMS SUBMISSION</a:t>
            </a:r>
          </a:p>
        </p:txBody>
      </p:sp>
      <p:sp>
        <p:nvSpPr>
          <p:cNvPr id="3" name="Content Placeholder 2">
            <a:extLst>
              <a:ext uri="{FF2B5EF4-FFF2-40B4-BE49-F238E27FC236}">
                <a16:creationId xmlns:a16="http://schemas.microsoft.com/office/drawing/2014/main" id="{FF82EFE2-8258-4703-8FC6-7AB4BFE26A70}"/>
              </a:ext>
            </a:extLst>
          </p:cNvPr>
          <p:cNvSpPr>
            <a:spLocks noGrp="1"/>
          </p:cNvSpPr>
          <p:nvPr>
            <p:ph idx="1"/>
          </p:nvPr>
        </p:nvSpPr>
        <p:spPr>
          <a:xfrm>
            <a:off x="1141412" y="1313895"/>
            <a:ext cx="9905999" cy="5150405"/>
          </a:xfrm>
        </p:spPr>
        <p:txBody>
          <a:bodyPr>
            <a:normAutofit/>
          </a:bodyPr>
          <a:lstStyle/>
          <a:p>
            <a:r>
              <a:rPr lang="en-US" dirty="0"/>
              <a:t>Overall added value of the new codes once fully implemented allows the ease of secondary claims submission</a:t>
            </a:r>
          </a:p>
          <a:p>
            <a:r>
              <a:rPr lang="en-US" dirty="0"/>
              <a:t>Billing at your universal fee schedule for your agency allows for a simpler process to bill secondary claims</a:t>
            </a:r>
          </a:p>
          <a:p>
            <a:endParaRPr lang="en-US" dirty="0"/>
          </a:p>
          <a:p>
            <a:r>
              <a:rPr lang="en-US" dirty="0"/>
              <a:t>Communicate with health plans on their guidelines for the following scenarios</a:t>
            </a:r>
          </a:p>
          <a:p>
            <a:pPr lvl="1"/>
            <a:r>
              <a:rPr lang="en-US" dirty="0"/>
              <a:t>Primary and Secondary with different codes (we already deal with that now)</a:t>
            </a:r>
          </a:p>
          <a:p>
            <a:pPr lvl="1"/>
            <a:r>
              <a:rPr lang="en-US" dirty="0"/>
              <a:t>Primary and Secondary with different cross walk of codes (eg direct treatment by QHP)</a:t>
            </a:r>
          </a:p>
          <a:p>
            <a:pPr lvl="1"/>
            <a:r>
              <a:rPr lang="en-US" dirty="0"/>
              <a:t>Primary and Secondary when one plan has a stand alone code for indirect services</a:t>
            </a:r>
          </a:p>
        </p:txBody>
      </p:sp>
    </p:spTree>
    <p:extLst>
      <p:ext uri="{BB962C8B-B14F-4D97-AF65-F5344CB8AC3E}">
        <p14:creationId xmlns:p14="http://schemas.microsoft.com/office/powerpoint/2010/main" val="5410930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E4A540A-4537-4701-A977-B1596259BAE7}"/>
              </a:ext>
            </a:extLst>
          </p:cNvPr>
          <p:cNvSpPr>
            <a:spLocks noGrp="1"/>
          </p:cNvSpPr>
          <p:nvPr>
            <p:ph type="title"/>
          </p:nvPr>
        </p:nvSpPr>
        <p:spPr>
          <a:xfrm>
            <a:off x="1141413" y="618518"/>
            <a:ext cx="9905998" cy="4229708"/>
          </a:xfrm>
        </p:spPr>
        <p:txBody>
          <a:bodyPr>
            <a:normAutofit/>
          </a:bodyPr>
          <a:lstStyle/>
          <a:p>
            <a:pPr algn="ctr"/>
            <a:r>
              <a:rPr lang="en-US" sz="6000" dirty="0"/>
              <a:t>Additional resources</a:t>
            </a:r>
          </a:p>
        </p:txBody>
      </p:sp>
      <p:pic>
        <p:nvPicPr>
          <p:cNvPr id="3" name="Picture 2">
            <a:extLst>
              <a:ext uri="{FF2B5EF4-FFF2-40B4-BE49-F238E27FC236}">
                <a16:creationId xmlns:a16="http://schemas.microsoft.com/office/drawing/2014/main" id="{C0A9D325-CA32-4AC6-B571-D3DFB0EBA2B2}"/>
              </a:ext>
            </a:extLst>
          </p:cNvPr>
          <p:cNvPicPr>
            <a:picLocks noChangeAspect="1"/>
          </p:cNvPicPr>
          <p:nvPr/>
        </p:nvPicPr>
        <p:blipFill>
          <a:blip r:embed="rId2"/>
          <a:stretch>
            <a:fillRect/>
          </a:stretch>
        </p:blipFill>
        <p:spPr>
          <a:xfrm>
            <a:off x="4510919" y="3765889"/>
            <a:ext cx="2886075" cy="1581150"/>
          </a:xfrm>
          <a:prstGeom prst="rect">
            <a:avLst/>
          </a:prstGeom>
        </p:spPr>
      </p:pic>
    </p:spTree>
    <p:extLst>
      <p:ext uri="{BB962C8B-B14F-4D97-AF65-F5344CB8AC3E}">
        <p14:creationId xmlns:p14="http://schemas.microsoft.com/office/powerpoint/2010/main" val="26016724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11A1CC-8B2C-49A8-9806-CE8AC2A92FAA}"/>
              </a:ext>
            </a:extLst>
          </p:cNvPr>
          <p:cNvSpPr>
            <a:spLocks noGrp="1"/>
          </p:cNvSpPr>
          <p:nvPr>
            <p:ph idx="1"/>
          </p:nvPr>
        </p:nvSpPr>
        <p:spPr>
          <a:xfrm>
            <a:off x="1141412" y="284085"/>
            <a:ext cx="9905999" cy="6374167"/>
          </a:xfrm>
        </p:spPr>
        <p:txBody>
          <a:bodyPr>
            <a:normAutofit fontScale="77500" lnSpcReduction="20000"/>
          </a:bodyPr>
          <a:lstStyle/>
          <a:p>
            <a:pPr marL="0" indent="0">
              <a:lnSpc>
                <a:spcPct val="160000"/>
              </a:lnSpc>
              <a:buNone/>
            </a:pPr>
            <a:r>
              <a:rPr lang="en-US" u="sng" dirty="0"/>
              <a:t>BLOG POST:</a:t>
            </a:r>
            <a:r>
              <a:rPr lang="en-US" dirty="0"/>
              <a:t>  New CPT Codes: What we Learned when the T-Codes were released and How to make it through the transition – written by Emily Roche</a:t>
            </a:r>
          </a:p>
          <a:p>
            <a:pPr marL="0" indent="0">
              <a:lnSpc>
                <a:spcPct val="160000"/>
              </a:lnSpc>
              <a:buNone/>
            </a:pPr>
            <a:r>
              <a:rPr lang="en-US" u="sng" dirty="0">
                <a:hlinkClick r:id="rId2"/>
              </a:rPr>
              <a:t>Blog Post Link</a:t>
            </a:r>
            <a:endParaRPr lang="en-US" u="sng" dirty="0"/>
          </a:p>
          <a:p>
            <a:pPr marL="0" indent="0">
              <a:lnSpc>
                <a:spcPct val="160000"/>
              </a:lnSpc>
              <a:buNone/>
            </a:pPr>
            <a:r>
              <a:rPr lang="en-US" u="sng" dirty="0"/>
              <a:t>ONE ON ONE 30 MIN CONSULTATIONS</a:t>
            </a:r>
            <a:r>
              <a:rPr lang="en-US" dirty="0"/>
              <a:t> scheduled with Michele Silcox, CMRS</a:t>
            </a:r>
            <a:endParaRPr lang="en-US" u="sng" dirty="0"/>
          </a:p>
          <a:p>
            <a:pPr marL="0" indent="0">
              <a:lnSpc>
                <a:spcPct val="160000"/>
              </a:lnSpc>
              <a:spcBef>
                <a:spcPts val="600"/>
              </a:spcBef>
              <a:buNone/>
            </a:pPr>
            <a:r>
              <a:rPr lang="en-US" u="sng" dirty="0"/>
              <a:t>NEXT WEBINAR</a:t>
            </a:r>
          </a:p>
          <a:p>
            <a:pPr marL="0" indent="0" algn="ctr">
              <a:lnSpc>
                <a:spcPct val="110000"/>
              </a:lnSpc>
              <a:spcBef>
                <a:spcPts val="600"/>
              </a:spcBef>
              <a:buNone/>
            </a:pPr>
            <a:r>
              <a:rPr lang="en-US" dirty="0"/>
              <a:t>JANUARY 9</a:t>
            </a:r>
            <a:r>
              <a:rPr lang="en-US" baseline="30000" dirty="0"/>
              <a:t>TH</a:t>
            </a:r>
            <a:r>
              <a:rPr lang="en-US" dirty="0"/>
              <a:t>, 2019</a:t>
            </a:r>
          </a:p>
          <a:p>
            <a:pPr marL="0" indent="0" algn="ctr">
              <a:buNone/>
            </a:pPr>
            <a:r>
              <a:rPr lang="en-US" sz="2800" dirty="0"/>
              <a:t>NAVIGATING RATE NEGOTIATIONS </a:t>
            </a:r>
          </a:p>
          <a:p>
            <a:pPr marL="0" indent="0" algn="ctr">
              <a:buNone/>
            </a:pPr>
            <a:r>
              <a:rPr lang="en-US" sz="2800" dirty="0"/>
              <a:t>FOR NEW CODES AND FEE SCHEDULES</a:t>
            </a:r>
          </a:p>
          <a:p>
            <a:pPr marL="0" indent="0" algn="ctr">
              <a:buNone/>
            </a:pPr>
            <a:r>
              <a:rPr lang="en-US" dirty="0"/>
              <a:t>Presented by:</a:t>
            </a:r>
          </a:p>
          <a:p>
            <a:pPr marL="0" indent="0" algn="ctr">
              <a:buNone/>
            </a:pPr>
            <a:r>
              <a:rPr lang="en-US" dirty="0"/>
              <a:t>Michele Silcox, CMRS</a:t>
            </a:r>
          </a:p>
          <a:p>
            <a:pPr marL="0" indent="0" algn="ctr">
              <a:buNone/>
            </a:pPr>
            <a:r>
              <a:rPr lang="en-US" dirty="0"/>
              <a:t>CEO/Owner, ABA Therapy Billing and Insurance Services</a:t>
            </a:r>
          </a:p>
          <a:p>
            <a:pPr marL="0" indent="0" algn="ctr">
              <a:buNone/>
            </a:pPr>
            <a:r>
              <a:rPr lang="en-US" dirty="0"/>
              <a:t>Diana Wolf, MA, BCBA, LBA</a:t>
            </a:r>
            <a:br>
              <a:rPr lang="en-US" dirty="0"/>
            </a:br>
            <a:r>
              <a:rPr lang="en-US" dirty="0"/>
              <a:t>co-CEO, Verbal Beginnings</a:t>
            </a:r>
          </a:p>
          <a:p>
            <a:pPr marL="0" indent="0" algn="ctr">
              <a:buNone/>
            </a:pPr>
            <a:r>
              <a:rPr lang="en-US" dirty="0"/>
              <a:t>Sara Gershfeld Litvak, MA, BCBA</a:t>
            </a:r>
            <a:br>
              <a:rPr lang="en-US" dirty="0"/>
            </a:br>
            <a:r>
              <a:rPr lang="en-US" dirty="0"/>
              <a:t>Chief Executive Officer, Behavioral Health Center of Excellence</a:t>
            </a:r>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6718582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extLst/>
          </a:blip>
          <a:stretch/>
        </a:blip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662E940-2BE4-4D4F-81A5-2F58247952FE}"/>
              </a:ext>
            </a:extLst>
          </p:cNvPr>
          <p:cNvSpPr>
            <a:spLocks noGrp="1"/>
          </p:cNvSpPr>
          <p:nvPr>
            <p:ph type="title"/>
          </p:nvPr>
        </p:nvSpPr>
        <p:spPr>
          <a:xfrm>
            <a:off x="1141413" y="97655"/>
            <a:ext cx="9905998" cy="985422"/>
          </a:xfrm>
        </p:spPr>
        <p:txBody>
          <a:bodyPr/>
          <a:lstStyle/>
          <a:p>
            <a:r>
              <a:rPr lang="en-US" dirty="0"/>
              <a:t>WELL CHOREOGRAPHED EVENT…</a:t>
            </a:r>
          </a:p>
        </p:txBody>
      </p:sp>
      <p:sp>
        <p:nvSpPr>
          <p:cNvPr id="3" name="Content Placeholder 2">
            <a:extLst>
              <a:ext uri="{FF2B5EF4-FFF2-40B4-BE49-F238E27FC236}">
                <a16:creationId xmlns:a16="http://schemas.microsoft.com/office/drawing/2014/main" id="{B5CE2428-ECAA-46AD-99F4-8F647DED8265}"/>
              </a:ext>
            </a:extLst>
          </p:cNvPr>
          <p:cNvSpPr>
            <a:spLocks noGrp="1"/>
          </p:cNvSpPr>
          <p:nvPr>
            <p:ph sz="quarter" idx="13"/>
          </p:nvPr>
        </p:nvSpPr>
        <p:spPr>
          <a:xfrm>
            <a:off x="932155" y="1083078"/>
            <a:ext cx="10148352" cy="5575174"/>
          </a:xfrm>
        </p:spPr>
        <p:txBody>
          <a:bodyPr>
            <a:normAutofit/>
          </a:bodyPr>
          <a:lstStyle/>
          <a:p>
            <a:pPr marL="0" indent="0">
              <a:lnSpc>
                <a:spcPct val="110000"/>
              </a:lnSpc>
              <a:buNone/>
            </a:pPr>
            <a:r>
              <a:rPr lang="en-US" u="sng" dirty="0"/>
              <a:t>Definition:</a:t>
            </a:r>
            <a:r>
              <a:rPr lang="en-US" dirty="0"/>
              <a:t>  When someone </a:t>
            </a:r>
            <a:r>
              <a:rPr lang="en-US" b="1" dirty="0"/>
              <a:t>choreographs</a:t>
            </a:r>
            <a:r>
              <a:rPr lang="en-US" dirty="0"/>
              <a:t> a ballet or other dance, they invent the steps and movements and tell the dancers how to perform them.</a:t>
            </a:r>
          </a:p>
          <a:p>
            <a:pPr marL="0" indent="0">
              <a:lnSpc>
                <a:spcPct val="110000"/>
              </a:lnSpc>
              <a:buNone/>
            </a:pPr>
            <a:r>
              <a:rPr lang="en-US" u="sng" dirty="0"/>
              <a:t>Translation to ABA CPT Code Changes:</a:t>
            </a:r>
            <a:r>
              <a:rPr lang="en-US" dirty="0"/>
              <a:t>  New Category I codes are defined and implemented appropriately in unison across all health plans with adequate fees per CPT code and a clear plan for authorizations and claims submission 1/1/19.</a:t>
            </a:r>
          </a:p>
        </p:txBody>
      </p:sp>
      <p:pic>
        <p:nvPicPr>
          <p:cNvPr id="1026" name="Picture 2" descr="Image result for definition of well-choreographed">
            <a:extLst>
              <a:ext uri="{FF2B5EF4-FFF2-40B4-BE49-F238E27FC236}">
                <a16:creationId xmlns:a16="http://schemas.microsoft.com/office/drawing/2014/main" id="{DDBB08A9-2BE8-45FB-B123-4AAE0834AC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8202" y="4057095"/>
            <a:ext cx="5923778" cy="2393425"/>
          </a:xfrm>
          <a:prstGeom prst="round2DiagRect">
            <a:avLst>
              <a:gd name="adj1" fmla="val 5608"/>
              <a:gd name="adj2" fmla="val 0"/>
            </a:avLst>
          </a:prstGeom>
          <a:noFill/>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535840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D08E05C-0367-4DD4-9559-C0203709D699}"/>
              </a:ext>
            </a:extLst>
          </p:cNvPr>
          <p:cNvSpPr>
            <a:spLocks noGrp="1"/>
          </p:cNvSpPr>
          <p:nvPr>
            <p:ph type="title"/>
          </p:nvPr>
        </p:nvSpPr>
        <p:spPr>
          <a:xfrm>
            <a:off x="1143001" y="307799"/>
            <a:ext cx="9905998" cy="881808"/>
          </a:xfrm>
        </p:spPr>
        <p:txBody>
          <a:bodyPr>
            <a:normAutofit fontScale="90000"/>
          </a:bodyPr>
          <a:lstStyle/>
          <a:p>
            <a:r>
              <a:rPr lang="en-US" dirty="0"/>
              <a:t>Questions from chat not answered in live webinar</a:t>
            </a:r>
          </a:p>
        </p:txBody>
      </p:sp>
      <p:sp>
        <p:nvSpPr>
          <p:cNvPr id="5" name="Content Placeholder 4">
            <a:extLst>
              <a:ext uri="{FF2B5EF4-FFF2-40B4-BE49-F238E27FC236}">
                <a16:creationId xmlns:a16="http://schemas.microsoft.com/office/drawing/2014/main" id="{1A44D767-27DC-4457-A933-CCB955369274}"/>
              </a:ext>
            </a:extLst>
          </p:cNvPr>
          <p:cNvSpPr>
            <a:spLocks noGrp="1"/>
          </p:cNvSpPr>
          <p:nvPr>
            <p:ph idx="1"/>
          </p:nvPr>
        </p:nvSpPr>
        <p:spPr>
          <a:xfrm>
            <a:off x="1141412" y="1420427"/>
            <a:ext cx="9905999" cy="5060272"/>
          </a:xfrm>
        </p:spPr>
        <p:txBody>
          <a:bodyPr>
            <a:normAutofit lnSpcReduction="10000"/>
          </a:bodyPr>
          <a:lstStyle/>
          <a:p>
            <a:r>
              <a:rPr lang="en-US" dirty="0"/>
              <a:t>If you do an hour of preparing ‘treatment plans’ to prepare for direct services…we need to bundle this time with the direct time… not by increasing the amount of hours, but by increasing our rate of face to face time?</a:t>
            </a:r>
          </a:p>
          <a:p>
            <a:pPr lvl="1"/>
            <a:r>
              <a:rPr lang="en-US" dirty="0"/>
              <a:t>Treatment planning hours are either reimbursed with a stand alone code or considered an overhead costs that is part of your practice expense.</a:t>
            </a:r>
          </a:p>
          <a:p>
            <a:pPr lvl="1"/>
            <a:r>
              <a:rPr lang="en-US" dirty="0"/>
              <a:t>Practice expense costs include the value of this time as well as pre/post non to face activities as part of their combined costs.</a:t>
            </a:r>
          </a:p>
          <a:p>
            <a:r>
              <a:rPr lang="en-US" dirty="0"/>
              <a:t>When documenting for the 97151 should you be including all time including non face-to-face time?</a:t>
            </a:r>
          </a:p>
          <a:p>
            <a:pPr lvl="1"/>
            <a:r>
              <a:rPr lang="en-US" dirty="0"/>
              <a:t>Refer to payor policy documentation requirements but documenting all activities for face to face and non face to face support the intent of the code and would meet reimbursement guidelines.</a:t>
            </a:r>
          </a:p>
          <a:p>
            <a:pPr marL="457200" lvl="1" indent="0">
              <a:buNone/>
            </a:pPr>
            <a:endParaRPr lang="en-US" dirty="0"/>
          </a:p>
          <a:p>
            <a:endParaRPr lang="en-US" dirty="0"/>
          </a:p>
        </p:txBody>
      </p:sp>
    </p:spTree>
    <p:extLst>
      <p:ext uri="{BB962C8B-B14F-4D97-AF65-F5344CB8AC3E}">
        <p14:creationId xmlns:p14="http://schemas.microsoft.com/office/powerpoint/2010/main" val="20197659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D08E05C-0367-4DD4-9559-C0203709D699}"/>
              </a:ext>
            </a:extLst>
          </p:cNvPr>
          <p:cNvSpPr>
            <a:spLocks noGrp="1"/>
          </p:cNvSpPr>
          <p:nvPr>
            <p:ph type="title"/>
          </p:nvPr>
        </p:nvSpPr>
        <p:spPr>
          <a:xfrm>
            <a:off x="1143001" y="307799"/>
            <a:ext cx="9905998" cy="881808"/>
          </a:xfrm>
        </p:spPr>
        <p:txBody>
          <a:bodyPr>
            <a:normAutofit fontScale="90000"/>
          </a:bodyPr>
          <a:lstStyle/>
          <a:p>
            <a:r>
              <a:rPr lang="en-US" dirty="0"/>
              <a:t>Questions from chat not answered in live webinar</a:t>
            </a:r>
          </a:p>
        </p:txBody>
      </p:sp>
      <p:sp>
        <p:nvSpPr>
          <p:cNvPr id="5" name="Content Placeholder 4">
            <a:extLst>
              <a:ext uri="{FF2B5EF4-FFF2-40B4-BE49-F238E27FC236}">
                <a16:creationId xmlns:a16="http://schemas.microsoft.com/office/drawing/2014/main" id="{1A44D767-27DC-4457-A933-CCB955369274}"/>
              </a:ext>
            </a:extLst>
          </p:cNvPr>
          <p:cNvSpPr>
            <a:spLocks noGrp="1"/>
          </p:cNvSpPr>
          <p:nvPr>
            <p:ph idx="1"/>
          </p:nvPr>
        </p:nvSpPr>
        <p:spPr>
          <a:xfrm>
            <a:off x="1141412" y="1420427"/>
            <a:ext cx="9905999" cy="5326602"/>
          </a:xfrm>
        </p:spPr>
        <p:txBody>
          <a:bodyPr>
            <a:normAutofit fontScale="92500" lnSpcReduction="10000"/>
          </a:bodyPr>
          <a:lstStyle/>
          <a:p>
            <a:r>
              <a:rPr lang="en-US" dirty="0"/>
              <a:t>Cigna just told me ‘no modifier is needed’.  I’ve followed up.</a:t>
            </a:r>
          </a:p>
          <a:p>
            <a:pPr lvl="1"/>
            <a:r>
              <a:rPr lang="en-US" dirty="0"/>
              <a:t>If you are referring to the use of 97153 treatment by protocol administered by the QHP, I would confirm in writing for your records if they have been unclear in their published payor policy or your contract to cover all bases.</a:t>
            </a:r>
          </a:p>
          <a:p>
            <a:r>
              <a:rPr lang="en-US" dirty="0"/>
              <a:t>When determining increments it is determined by the day even if there are two different sessions with two different providers correct?</a:t>
            </a:r>
          </a:p>
          <a:p>
            <a:pPr lvl="1"/>
            <a:r>
              <a:rPr lang="en-US" dirty="0"/>
              <a:t>Correct unless you have Tricare or a health plan asking for specific claims submission by each individual provider.</a:t>
            </a:r>
          </a:p>
          <a:p>
            <a:pPr lvl="1"/>
            <a:r>
              <a:rPr lang="en-US" dirty="0"/>
              <a:t>Follow the same claims combining rules we have followed with other codes for same service, same date, same location not billed by independent level of provider.</a:t>
            </a:r>
          </a:p>
          <a:p>
            <a:r>
              <a:rPr lang="en-US" dirty="0"/>
              <a:t>How do we request hours for authorizations expiring early to mid-January when requesting this month?</a:t>
            </a:r>
          </a:p>
          <a:p>
            <a:pPr lvl="1"/>
            <a:r>
              <a:rPr lang="en-US" dirty="0"/>
              <a:t>I would submit both code sets, it may help answer a lingering question you have about implementation timelines for the health plan.</a:t>
            </a:r>
          </a:p>
          <a:p>
            <a:endParaRPr lang="en-US" dirty="0"/>
          </a:p>
          <a:p>
            <a:pPr marL="457200" lvl="1" indent="0">
              <a:buNone/>
            </a:pPr>
            <a:endParaRPr lang="en-US" dirty="0"/>
          </a:p>
          <a:p>
            <a:endParaRPr lang="en-US" dirty="0"/>
          </a:p>
        </p:txBody>
      </p:sp>
    </p:spTree>
    <p:extLst>
      <p:ext uri="{BB962C8B-B14F-4D97-AF65-F5344CB8AC3E}">
        <p14:creationId xmlns:p14="http://schemas.microsoft.com/office/powerpoint/2010/main" val="211238537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D08E05C-0367-4DD4-9559-C0203709D699}"/>
              </a:ext>
            </a:extLst>
          </p:cNvPr>
          <p:cNvSpPr>
            <a:spLocks noGrp="1"/>
          </p:cNvSpPr>
          <p:nvPr>
            <p:ph type="title"/>
          </p:nvPr>
        </p:nvSpPr>
        <p:spPr>
          <a:xfrm>
            <a:off x="1143001" y="307799"/>
            <a:ext cx="9905998" cy="881808"/>
          </a:xfrm>
        </p:spPr>
        <p:txBody>
          <a:bodyPr>
            <a:normAutofit fontScale="90000"/>
          </a:bodyPr>
          <a:lstStyle/>
          <a:p>
            <a:r>
              <a:rPr lang="en-US" dirty="0"/>
              <a:t>Questions from chat not answered in live webinar</a:t>
            </a:r>
          </a:p>
        </p:txBody>
      </p:sp>
      <p:sp>
        <p:nvSpPr>
          <p:cNvPr id="5" name="Content Placeholder 4">
            <a:extLst>
              <a:ext uri="{FF2B5EF4-FFF2-40B4-BE49-F238E27FC236}">
                <a16:creationId xmlns:a16="http://schemas.microsoft.com/office/drawing/2014/main" id="{1A44D767-27DC-4457-A933-CCB955369274}"/>
              </a:ext>
            </a:extLst>
          </p:cNvPr>
          <p:cNvSpPr>
            <a:spLocks noGrp="1"/>
          </p:cNvSpPr>
          <p:nvPr>
            <p:ph idx="1"/>
          </p:nvPr>
        </p:nvSpPr>
        <p:spPr>
          <a:xfrm>
            <a:off x="1141412" y="1420427"/>
            <a:ext cx="9905999" cy="5326602"/>
          </a:xfrm>
        </p:spPr>
        <p:txBody>
          <a:bodyPr>
            <a:normAutofit fontScale="92500"/>
          </a:bodyPr>
          <a:lstStyle/>
          <a:p>
            <a:r>
              <a:rPr lang="en-US" dirty="0"/>
              <a:t>What do you recommend the response be if carrier says 97153/4 (protocol) requires technician, therefore reimbursement will be for technician.  If provider chooses to substitute QHP then that is provider choice.  Rate for 97155/8 is a rate for (by protocol with modification) not specifically for a QHP.  Differing rate is for differing service.</a:t>
            </a:r>
          </a:p>
          <a:p>
            <a:pPr lvl="1"/>
            <a:r>
              <a:rPr lang="en-US" dirty="0"/>
              <a:t>This is the area that concerns me the most with health plans not allowing a modifier and not giving guidance/acceptance to use the QHP codes.</a:t>
            </a:r>
          </a:p>
          <a:p>
            <a:pPr lvl="1"/>
            <a:r>
              <a:rPr lang="en-US" dirty="0"/>
              <a:t>Attempt to speak to the highest level of management possible, including the medical directors (their information is public) to describe the model of Adaptive Behavior Services and plead your case for appropriate reimbursement for appropriate services.</a:t>
            </a:r>
          </a:p>
          <a:p>
            <a:pPr lvl="1"/>
            <a:r>
              <a:rPr lang="en-US" dirty="0"/>
              <a:t>The true billing guidelines for the codes 97155/8 are for protocol modification, but the payor can adapt in their policy to allow for it to include treatment by protocol should they choose.</a:t>
            </a:r>
          </a:p>
          <a:p>
            <a:pPr lvl="1"/>
            <a:r>
              <a:rPr lang="en-US" dirty="0"/>
              <a:t>Reach out to Jenna Minton for further clarification on this one.</a:t>
            </a:r>
          </a:p>
          <a:p>
            <a:endParaRPr lang="en-US" dirty="0"/>
          </a:p>
          <a:p>
            <a:pPr marL="457200" lvl="1" indent="0">
              <a:buNone/>
            </a:pPr>
            <a:endParaRPr lang="en-US" dirty="0"/>
          </a:p>
          <a:p>
            <a:endParaRPr lang="en-US" dirty="0"/>
          </a:p>
        </p:txBody>
      </p:sp>
    </p:spTree>
    <p:extLst>
      <p:ext uri="{BB962C8B-B14F-4D97-AF65-F5344CB8AC3E}">
        <p14:creationId xmlns:p14="http://schemas.microsoft.com/office/powerpoint/2010/main" val="3127848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D08E05C-0367-4DD4-9559-C0203709D699}"/>
              </a:ext>
            </a:extLst>
          </p:cNvPr>
          <p:cNvSpPr>
            <a:spLocks noGrp="1"/>
          </p:cNvSpPr>
          <p:nvPr>
            <p:ph type="title"/>
          </p:nvPr>
        </p:nvSpPr>
        <p:spPr>
          <a:xfrm>
            <a:off x="1143001" y="307799"/>
            <a:ext cx="9905998" cy="881808"/>
          </a:xfrm>
        </p:spPr>
        <p:txBody>
          <a:bodyPr>
            <a:normAutofit fontScale="90000"/>
          </a:bodyPr>
          <a:lstStyle/>
          <a:p>
            <a:r>
              <a:rPr lang="en-US" dirty="0"/>
              <a:t>Questions from chat not answered in live webinar</a:t>
            </a:r>
          </a:p>
        </p:txBody>
      </p:sp>
      <p:sp>
        <p:nvSpPr>
          <p:cNvPr id="5" name="Content Placeholder 4">
            <a:extLst>
              <a:ext uri="{FF2B5EF4-FFF2-40B4-BE49-F238E27FC236}">
                <a16:creationId xmlns:a16="http://schemas.microsoft.com/office/drawing/2014/main" id="{1A44D767-27DC-4457-A933-CCB955369274}"/>
              </a:ext>
            </a:extLst>
          </p:cNvPr>
          <p:cNvSpPr>
            <a:spLocks noGrp="1"/>
          </p:cNvSpPr>
          <p:nvPr>
            <p:ph idx="1"/>
          </p:nvPr>
        </p:nvSpPr>
        <p:spPr>
          <a:xfrm>
            <a:off x="1141412" y="1420427"/>
            <a:ext cx="9905999" cy="5326602"/>
          </a:xfrm>
        </p:spPr>
        <p:txBody>
          <a:bodyPr>
            <a:normAutofit lnSpcReduction="10000"/>
          </a:bodyPr>
          <a:lstStyle/>
          <a:p>
            <a:r>
              <a:rPr lang="en-US" dirty="0"/>
              <a:t>Insurance companies aren’t wanting to renegotiate rates; we can send a letter but they aren’t responding.</a:t>
            </a:r>
          </a:p>
          <a:p>
            <a:pPr lvl="1"/>
            <a:r>
              <a:rPr lang="en-US" dirty="0"/>
              <a:t>Refer back to my slide on dual priorities; they are working on their implementation plans as well.</a:t>
            </a:r>
          </a:p>
          <a:p>
            <a:pPr lvl="1"/>
            <a:r>
              <a:rPr lang="en-US" dirty="0"/>
              <a:t>Develop the relationship with your provider rep and continue conversations.</a:t>
            </a:r>
          </a:p>
          <a:p>
            <a:r>
              <a:rPr lang="en-US" dirty="0"/>
              <a:t>What department of the insurance companies are we contacting to negotiate with?</a:t>
            </a:r>
          </a:p>
          <a:p>
            <a:pPr lvl="1"/>
            <a:r>
              <a:rPr lang="en-US" dirty="0"/>
              <a:t>Provider services; ask for the provider rep for your company.</a:t>
            </a:r>
          </a:p>
          <a:p>
            <a:r>
              <a:rPr lang="en-US" dirty="0"/>
              <a:t>If a health plan is continuing to use T codes past 1/1/19, could we submit paper or through portal?</a:t>
            </a:r>
          </a:p>
          <a:p>
            <a:pPr lvl="1"/>
            <a:r>
              <a:rPr lang="en-US" dirty="0"/>
              <a:t>Although not ideal, I would think this may need to be the game plan if we find issues during test claims.</a:t>
            </a:r>
          </a:p>
          <a:p>
            <a:pPr marL="457200" lvl="1" indent="0">
              <a:buNone/>
            </a:pPr>
            <a:endParaRPr lang="en-US" dirty="0"/>
          </a:p>
          <a:p>
            <a:endParaRPr lang="en-US" dirty="0"/>
          </a:p>
        </p:txBody>
      </p:sp>
    </p:spTree>
    <p:extLst>
      <p:ext uri="{BB962C8B-B14F-4D97-AF65-F5344CB8AC3E}">
        <p14:creationId xmlns:p14="http://schemas.microsoft.com/office/powerpoint/2010/main" val="1870599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extLst/>
          </a:blip>
          <a:stretch/>
        </a:blip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C2E4E997-8672-4FFD-B8EC-9932A8E471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pic>
        <p:nvPicPr>
          <p:cNvPr id="73" name="Picture 2">
            <a:extLst>
              <a:ext uri="{FF2B5EF4-FFF2-40B4-BE49-F238E27FC236}">
                <a16:creationId xmlns:a16="http://schemas.microsoft.com/office/drawing/2014/main" id="{FE6BA9E6-1D9E-4D30-B528-D49FA1342E4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3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xmlns:p14="http://schemas.microsoft.com/office/powerpoint/2010/main" xmlns:a16="http://schemas.microsoft.com/office/drawing/2014/main" xmlns="">
                <a:solidFill>
                  <a:srgbClr val="FFFFFF"/>
                </a:solidFill>
              </a14:hiddenFill>
            </a:ext>
          </a:extLst>
        </p:spPr>
      </p:pic>
      <p:sp>
        <p:nvSpPr>
          <p:cNvPr id="6" name="Title 5">
            <a:extLst>
              <a:ext uri="{FF2B5EF4-FFF2-40B4-BE49-F238E27FC236}">
                <a16:creationId xmlns:a16="http://schemas.microsoft.com/office/drawing/2014/main" id="{3662E940-2BE4-4D4F-81A5-2F58247952FE}"/>
              </a:ext>
            </a:extLst>
          </p:cNvPr>
          <p:cNvSpPr>
            <a:spLocks noGrp="1"/>
          </p:cNvSpPr>
          <p:nvPr>
            <p:ph type="title"/>
          </p:nvPr>
        </p:nvSpPr>
        <p:spPr>
          <a:xfrm>
            <a:off x="1220788" y="161621"/>
            <a:ext cx="4459286" cy="741667"/>
          </a:xfrm>
        </p:spPr>
        <p:txBody>
          <a:bodyPr>
            <a:normAutofit/>
          </a:bodyPr>
          <a:lstStyle/>
          <a:p>
            <a:r>
              <a:rPr lang="en-US" sz="3200" dirty="0"/>
              <a:t>Our reality…</a:t>
            </a:r>
          </a:p>
        </p:txBody>
      </p:sp>
      <p:sp>
        <p:nvSpPr>
          <p:cNvPr id="3" name="Content Placeholder 2">
            <a:extLst>
              <a:ext uri="{FF2B5EF4-FFF2-40B4-BE49-F238E27FC236}">
                <a16:creationId xmlns:a16="http://schemas.microsoft.com/office/drawing/2014/main" id="{B5CE2428-ECAA-46AD-99F4-8F647DED8265}"/>
              </a:ext>
            </a:extLst>
          </p:cNvPr>
          <p:cNvSpPr>
            <a:spLocks noGrp="1"/>
          </p:cNvSpPr>
          <p:nvPr>
            <p:ph sz="quarter" idx="13"/>
          </p:nvPr>
        </p:nvSpPr>
        <p:spPr>
          <a:xfrm>
            <a:off x="1141412" y="1125537"/>
            <a:ext cx="4459287" cy="5088996"/>
          </a:xfrm>
        </p:spPr>
        <p:txBody>
          <a:bodyPr>
            <a:normAutofit/>
          </a:bodyPr>
          <a:lstStyle/>
          <a:p>
            <a:pPr>
              <a:lnSpc>
                <a:spcPct val="110000"/>
              </a:lnSpc>
            </a:pPr>
            <a:r>
              <a:rPr lang="en-US" dirty="0"/>
              <a:t>No Communication from some Provider Reps</a:t>
            </a:r>
          </a:p>
          <a:p>
            <a:pPr>
              <a:lnSpc>
                <a:spcPct val="110000"/>
              </a:lnSpc>
            </a:pPr>
            <a:r>
              <a:rPr lang="en-US" dirty="0"/>
              <a:t>Inconsistent implementation across health plans</a:t>
            </a:r>
          </a:p>
          <a:p>
            <a:pPr>
              <a:lnSpc>
                <a:spcPct val="110000"/>
              </a:lnSpc>
            </a:pPr>
            <a:r>
              <a:rPr lang="en-US" dirty="0"/>
              <a:t>No updated fee schedules from some plans</a:t>
            </a:r>
          </a:p>
          <a:p>
            <a:pPr>
              <a:lnSpc>
                <a:spcPct val="110000"/>
              </a:lnSpc>
            </a:pPr>
            <a:r>
              <a:rPr lang="en-US" dirty="0"/>
              <a:t>Sunset of Category III T codes 12/31/18</a:t>
            </a:r>
          </a:p>
          <a:p>
            <a:pPr>
              <a:lnSpc>
                <a:spcPct val="110000"/>
              </a:lnSpc>
            </a:pPr>
            <a:r>
              <a:rPr lang="en-US" dirty="0"/>
              <a:t>Unanswered Questions on some codes</a:t>
            </a:r>
          </a:p>
        </p:txBody>
      </p:sp>
      <p:pic>
        <p:nvPicPr>
          <p:cNvPr id="2050" name="Picture 2" descr="Image result for terrible choreography">
            <a:extLst>
              <a:ext uri="{FF2B5EF4-FFF2-40B4-BE49-F238E27FC236}">
                <a16:creationId xmlns:a16="http://schemas.microsoft.com/office/drawing/2014/main" id="{16668000-91D1-4EBB-84C6-8F45C23834A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0" y="1854666"/>
            <a:ext cx="5456279" cy="3123719"/>
          </a:xfrm>
          <a:prstGeom prst="round2DiagRect">
            <a:avLst>
              <a:gd name="adj1" fmla="val 5608"/>
              <a:gd name="adj2" fmla="val 0"/>
            </a:avLst>
          </a:prstGeom>
          <a:noFill/>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a:extLst>
            <a:ext uri="{909E8E84-426E-40DD-AFC4-6F175D3DCCD1}">
              <a14:hiddenFill xmlns:a14="http://schemas.microsoft.com/office/drawing/2010/main">
                <a:solidFill>
                  <a:srgbClr val="FFFFFF"/>
                </a:solidFill>
              </a14:hiddenFill>
            </a:ext>
          </a:extLst>
        </p:spPr>
      </p:pic>
      <p:grpSp>
        <p:nvGrpSpPr>
          <p:cNvPr id="75" name="Group 74">
            <a:extLst>
              <a:ext uri="{FF2B5EF4-FFF2-40B4-BE49-F238E27FC236}">
                <a16:creationId xmlns:a16="http://schemas.microsoft.com/office/drawing/2014/main" id="{453E4DEE-E996-40F8-8635-0FF43D7348F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76" name="Rectangle 5">
              <a:extLst>
                <a:ext uri="{FF2B5EF4-FFF2-40B4-BE49-F238E27FC236}">
                  <a16:creationId xmlns:a16="http://schemas.microsoft.com/office/drawing/2014/main" id="{08BD1D3E-43CE-49EB-A424-0738950C6424}"/>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77" name="Freeform 6">
              <a:extLst>
                <a:ext uri="{FF2B5EF4-FFF2-40B4-BE49-F238E27FC236}">
                  <a16:creationId xmlns:a16="http://schemas.microsoft.com/office/drawing/2014/main" id="{E9182037-E3FA-489A-95D5-29E4248420D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8" name="Freeform 7">
              <a:extLst>
                <a:ext uri="{FF2B5EF4-FFF2-40B4-BE49-F238E27FC236}">
                  <a16:creationId xmlns:a16="http://schemas.microsoft.com/office/drawing/2014/main" id="{E8864E76-AD7F-4BEE-B3F6-A78FA42AEFA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9" name="Freeform 8">
              <a:extLst>
                <a:ext uri="{FF2B5EF4-FFF2-40B4-BE49-F238E27FC236}">
                  <a16:creationId xmlns:a16="http://schemas.microsoft.com/office/drawing/2014/main" id="{8AD071B3-046D-4479-91FE-01E9AD7C8A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0" name="Freeform 9">
              <a:extLst>
                <a:ext uri="{FF2B5EF4-FFF2-40B4-BE49-F238E27FC236}">
                  <a16:creationId xmlns:a16="http://schemas.microsoft.com/office/drawing/2014/main" id="{91D776F5-E902-4A4D-A75D-A46E063C9F3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1" name="Freeform 10">
              <a:extLst>
                <a:ext uri="{FF2B5EF4-FFF2-40B4-BE49-F238E27FC236}">
                  <a16:creationId xmlns:a16="http://schemas.microsoft.com/office/drawing/2014/main" id="{EBED8F24-A998-4952-AB68-E2074F0746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2" name="Freeform 11">
              <a:extLst>
                <a:ext uri="{FF2B5EF4-FFF2-40B4-BE49-F238E27FC236}">
                  <a16:creationId xmlns:a16="http://schemas.microsoft.com/office/drawing/2014/main" id="{74D7A646-8CDC-49B3-9C44-3EF38DB426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3" name="Freeform 12">
              <a:extLst>
                <a:ext uri="{FF2B5EF4-FFF2-40B4-BE49-F238E27FC236}">
                  <a16:creationId xmlns:a16="http://schemas.microsoft.com/office/drawing/2014/main" id="{D4E99D14-E4F4-419B-9AAF-8D1CEAB28A2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4" name="Freeform 13">
              <a:extLst>
                <a:ext uri="{FF2B5EF4-FFF2-40B4-BE49-F238E27FC236}">
                  <a16:creationId xmlns:a16="http://schemas.microsoft.com/office/drawing/2014/main" id="{377E106C-5445-4A52-9F7E-DA173874429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5" name="Freeform 14">
              <a:extLst>
                <a:ext uri="{FF2B5EF4-FFF2-40B4-BE49-F238E27FC236}">
                  <a16:creationId xmlns:a16="http://schemas.microsoft.com/office/drawing/2014/main" id="{752BFE96-D378-4BAE-A64B-F851A34C4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6" name="Freeform 15">
              <a:extLst>
                <a:ext uri="{FF2B5EF4-FFF2-40B4-BE49-F238E27FC236}">
                  <a16:creationId xmlns:a16="http://schemas.microsoft.com/office/drawing/2014/main" id="{B88FFB19-5A5E-4078-B467-9D4ABD21BD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7" name="Line 16">
              <a:extLst>
                <a:ext uri="{FF2B5EF4-FFF2-40B4-BE49-F238E27FC236}">
                  <a16:creationId xmlns:a16="http://schemas.microsoft.com/office/drawing/2014/main" id="{11042975-3D19-4728-BCDA-D3F5CD633EDB}"/>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88" name="Freeform 17">
              <a:extLst>
                <a:ext uri="{FF2B5EF4-FFF2-40B4-BE49-F238E27FC236}">
                  <a16:creationId xmlns:a16="http://schemas.microsoft.com/office/drawing/2014/main" id="{A28972BD-D2E1-4DCA-A907-2E3B6F6066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9" name="Freeform 18">
              <a:extLst>
                <a:ext uri="{FF2B5EF4-FFF2-40B4-BE49-F238E27FC236}">
                  <a16:creationId xmlns:a16="http://schemas.microsoft.com/office/drawing/2014/main" id="{1C806824-5C2D-4747-B038-69EE4074B3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0" name="Freeform 19">
              <a:extLst>
                <a:ext uri="{FF2B5EF4-FFF2-40B4-BE49-F238E27FC236}">
                  <a16:creationId xmlns:a16="http://schemas.microsoft.com/office/drawing/2014/main" id="{3B33F710-16D7-4F48-BFCA-66C9CA2352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1" name="Freeform 20">
              <a:extLst>
                <a:ext uri="{FF2B5EF4-FFF2-40B4-BE49-F238E27FC236}">
                  <a16:creationId xmlns:a16="http://schemas.microsoft.com/office/drawing/2014/main" id="{6C8C8ED4-90FA-4E97-AAF0-D5D51E6A935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2" name="Rectangle 21">
              <a:extLst>
                <a:ext uri="{FF2B5EF4-FFF2-40B4-BE49-F238E27FC236}">
                  <a16:creationId xmlns:a16="http://schemas.microsoft.com/office/drawing/2014/main" id="{6C5EB9C1-B25F-4172-8A96-5950ECC828F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93" name="Freeform 22">
              <a:extLst>
                <a:ext uri="{FF2B5EF4-FFF2-40B4-BE49-F238E27FC236}">
                  <a16:creationId xmlns:a16="http://schemas.microsoft.com/office/drawing/2014/main" id="{097E6E8A-9373-4655-882B-21715CCE97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4" name="Freeform 23">
              <a:extLst>
                <a:ext uri="{FF2B5EF4-FFF2-40B4-BE49-F238E27FC236}">
                  <a16:creationId xmlns:a16="http://schemas.microsoft.com/office/drawing/2014/main" id="{EB8CC766-1206-4372-ACAF-8230AF4D542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5" name="Freeform 24">
              <a:extLst>
                <a:ext uri="{FF2B5EF4-FFF2-40B4-BE49-F238E27FC236}">
                  <a16:creationId xmlns:a16="http://schemas.microsoft.com/office/drawing/2014/main" id="{1C8E2511-2489-47B2-9C19-C410910DD9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6" name="Freeform 25">
              <a:extLst>
                <a:ext uri="{FF2B5EF4-FFF2-40B4-BE49-F238E27FC236}">
                  <a16:creationId xmlns:a16="http://schemas.microsoft.com/office/drawing/2014/main" id="{D7820196-0A47-47EF-832C-A688E8977D6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7" name="Freeform 26">
              <a:extLst>
                <a:ext uri="{FF2B5EF4-FFF2-40B4-BE49-F238E27FC236}">
                  <a16:creationId xmlns:a16="http://schemas.microsoft.com/office/drawing/2014/main" id="{4982E0BF-34AE-48A3-AD6B-E0F3CD05DB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8" name="Freeform 27">
              <a:extLst>
                <a:ext uri="{FF2B5EF4-FFF2-40B4-BE49-F238E27FC236}">
                  <a16:creationId xmlns:a16="http://schemas.microsoft.com/office/drawing/2014/main" id="{CD34643B-9DF2-4310-8868-48252C3393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9" name="Freeform 28">
              <a:extLst>
                <a:ext uri="{FF2B5EF4-FFF2-40B4-BE49-F238E27FC236}">
                  <a16:creationId xmlns:a16="http://schemas.microsoft.com/office/drawing/2014/main" id="{4E020C4E-AF64-44A8-B830-779541D8D54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00" name="Freeform 29">
              <a:extLst>
                <a:ext uri="{FF2B5EF4-FFF2-40B4-BE49-F238E27FC236}">
                  <a16:creationId xmlns:a16="http://schemas.microsoft.com/office/drawing/2014/main" id="{D97BC3D3-B1B3-4825-9169-BBEF1DBCF05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01" name="Freeform 30">
              <a:extLst>
                <a:ext uri="{FF2B5EF4-FFF2-40B4-BE49-F238E27FC236}">
                  <a16:creationId xmlns:a16="http://schemas.microsoft.com/office/drawing/2014/main" id="{A750DC4F-1DAF-470E-98C6-6C68DEB933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02" name="Freeform 31">
              <a:extLst>
                <a:ext uri="{FF2B5EF4-FFF2-40B4-BE49-F238E27FC236}">
                  <a16:creationId xmlns:a16="http://schemas.microsoft.com/office/drawing/2014/main" id="{2F99594A-5BBD-4E10-A818-8BE52B7D952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grpSp>
    </p:spTree>
    <p:extLst>
      <p:ext uri="{BB962C8B-B14F-4D97-AF65-F5344CB8AC3E}">
        <p14:creationId xmlns:p14="http://schemas.microsoft.com/office/powerpoint/2010/main" val="2485541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extLst/>
          </a:blip>
          <a:stretch/>
        </a:blipFill>
        <a:effectLst/>
      </p:bgPr>
    </p:bg>
    <p:spTree>
      <p:nvGrpSpPr>
        <p:cNvPr id="1" name=""/>
        <p:cNvGrpSpPr/>
        <p:nvPr/>
      </p:nvGrpSpPr>
      <p:grpSpPr>
        <a:xfrm>
          <a:off x="0" y="0"/>
          <a:ext cx="0" cy="0"/>
          <a:chOff x="0" y="0"/>
          <a:chExt cx="0" cy="0"/>
        </a:xfrm>
      </p:grpSpPr>
      <p:pic>
        <p:nvPicPr>
          <p:cNvPr id="10" name="Picture 2">
            <a:extLst>
              <a:ext uri="{FF2B5EF4-FFF2-40B4-BE49-F238E27FC236}">
                <a16:creationId xmlns:a16="http://schemas.microsoft.com/office/drawing/2014/main" id="{678E285C-BE9E-45B7-A3EE-B9792DAE991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3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xmlns:p14="http://schemas.microsoft.com/office/powerpoint/2010/main" xmlns:a16="http://schemas.microsoft.com/office/drawing/2014/main" xmlns="">
                <a:solidFill>
                  <a:srgbClr val="FFFFFF"/>
                </a:solidFill>
              </a14:hiddenFill>
            </a:ext>
          </a:extLst>
        </p:spPr>
      </p:pic>
      <p:grpSp>
        <p:nvGrpSpPr>
          <p:cNvPr id="12" name="Group 11">
            <a:extLst>
              <a:ext uri="{FF2B5EF4-FFF2-40B4-BE49-F238E27FC236}">
                <a16:creationId xmlns:a16="http://schemas.microsoft.com/office/drawing/2014/main" id="{AB86F577-8905-4B21-8AF3-C1BB3433775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3" name="Rectangle 5">
              <a:extLst>
                <a:ext uri="{FF2B5EF4-FFF2-40B4-BE49-F238E27FC236}">
                  <a16:creationId xmlns:a16="http://schemas.microsoft.com/office/drawing/2014/main" id="{D2F1CFF3-A579-4D24-B5F9-1C71BA6FE5E8}"/>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09675"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14" name="Freeform 6">
              <a:extLst>
                <a:ext uri="{FF2B5EF4-FFF2-40B4-BE49-F238E27FC236}">
                  <a16:creationId xmlns:a16="http://schemas.microsoft.com/office/drawing/2014/main" id="{57601B50-7EB1-43FA-8360-4297BCD7632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5" name="Freeform 7">
              <a:extLst>
                <a:ext uri="{FF2B5EF4-FFF2-40B4-BE49-F238E27FC236}">
                  <a16:creationId xmlns:a16="http://schemas.microsoft.com/office/drawing/2014/main" id="{60BD8B7A-CD01-4638-A2C9-299AC68B9B9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6" name="Rectangle 8">
              <a:extLst>
                <a:ext uri="{FF2B5EF4-FFF2-40B4-BE49-F238E27FC236}">
                  <a16:creationId xmlns:a16="http://schemas.microsoft.com/office/drawing/2014/main" id="{095B58F9-6C29-48BE-9DA6-38550805212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414338" y="9525"/>
              <a:ext cx="28575" cy="4481513"/>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17" name="Freeform 9">
              <a:extLst>
                <a:ext uri="{FF2B5EF4-FFF2-40B4-BE49-F238E27FC236}">
                  <a16:creationId xmlns:a16="http://schemas.microsoft.com/office/drawing/2014/main" id="{0C84674F-2E8A-4B70-B801-00722CDD581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8" name="Freeform 10">
              <a:extLst>
                <a:ext uri="{FF2B5EF4-FFF2-40B4-BE49-F238E27FC236}">
                  <a16:creationId xmlns:a16="http://schemas.microsoft.com/office/drawing/2014/main" id="{34F320BB-D6A9-45FE-8556-498B763B1E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9" name="Freeform 11">
              <a:extLst>
                <a:ext uri="{FF2B5EF4-FFF2-40B4-BE49-F238E27FC236}">
                  <a16:creationId xmlns:a16="http://schemas.microsoft.com/office/drawing/2014/main" id="{5493D54A-532A-46ED-AF63-A0A54818EF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0" name="Freeform 12">
              <a:extLst>
                <a:ext uri="{FF2B5EF4-FFF2-40B4-BE49-F238E27FC236}">
                  <a16:creationId xmlns:a16="http://schemas.microsoft.com/office/drawing/2014/main" id="{EAF2EDFA-9C0B-44E2-B4BB-312B58BCA8E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1" name="Freeform 13">
              <a:extLst>
                <a:ext uri="{FF2B5EF4-FFF2-40B4-BE49-F238E27FC236}">
                  <a16:creationId xmlns:a16="http://schemas.microsoft.com/office/drawing/2014/main" id="{A3641113-CE35-42A4-B605-41BC06BF4F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2" name="Freeform 14">
              <a:extLst>
                <a:ext uri="{FF2B5EF4-FFF2-40B4-BE49-F238E27FC236}">
                  <a16:creationId xmlns:a16="http://schemas.microsoft.com/office/drawing/2014/main" id="{DA2E5B2C-BAC4-4440-9B7E-F38783197A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3" name="Freeform 15">
              <a:extLst>
                <a:ext uri="{FF2B5EF4-FFF2-40B4-BE49-F238E27FC236}">
                  <a16:creationId xmlns:a16="http://schemas.microsoft.com/office/drawing/2014/main" id="{D8A506DF-2E53-42C9-94BE-B98E32E0578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4" name="Freeform 16">
              <a:extLst>
                <a:ext uri="{FF2B5EF4-FFF2-40B4-BE49-F238E27FC236}">
                  <a16:creationId xmlns:a16="http://schemas.microsoft.com/office/drawing/2014/main" id="{12934FF8-5F70-40BF-BBB6-5EB941FB9BD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5" name="Freeform 17">
              <a:extLst>
                <a:ext uri="{FF2B5EF4-FFF2-40B4-BE49-F238E27FC236}">
                  <a16:creationId xmlns:a16="http://schemas.microsoft.com/office/drawing/2014/main" id="{8EB3FB08-D01D-4E24-BE40-C16269DF62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6" name="Freeform 18">
              <a:extLst>
                <a:ext uri="{FF2B5EF4-FFF2-40B4-BE49-F238E27FC236}">
                  <a16:creationId xmlns:a16="http://schemas.microsoft.com/office/drawing/2014/main" id="{D24E50D7-2753-4169-AD51-C106DA1B7A2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7" name="Freeform 19">
              <a:extLst>
                <a:ext uri="{FF2B5EF4-FFF2-40B4-BE49-F238E27FC236}">
                  <a16:creationId xmlns:a16="http://schemas.microsoft.com/office/drawing/2014/main" id="{DF94B7E0-D9B6-4096-94D0-18D3AC0EF6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8" name="Freeform 20">
              <a:extLst>
                <a:ext uri="{FF2B5EF4-FFF2-40B4-BE49-F238E27FC236}">
                  <a16:creationId xmlns:a16="http://schemas.microsoft.com/office/drawing/2014/main" id="{EBC05ADE-BBA2-4387-B005-3196E2E1982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9" name="Freeform 21">
              <a:extLst>
                <a:ext uri="{FF2B5EF4-FFF2-40B4-BE49-F238E27FC236}">
                  <a16:creationId xmlns:a16="http://schemas.microsoft.com/office/drawing/2014/main" id="{BBED1CEE-14D2-442F-AB08-401ABE3EFBD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0" name="Freeform 22">
              <a:extLst>
                <a:ext uri="{FF2B5EF4-FFF2-40B4-BE49-F238E27FC236}">
                  <a16:creationId xmlns:a16="http://schemas.microsoft.com/office/drawing/2014/main" id="{4F6574C0-78E8-49EA-84BC-EE9D55707F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1" name="Freeform 23">
              <a:extLst>
                <a:ext uri="{FF2B5EF4-FFF2-40B4-BE49-F238E27FC236}">
                  <a16:creationId xmlns:a16="http://schemas.microsoft.com/office/drawing/2014/main" id="{65BCDB0B-615E-4CA1-AFD5-6B121CB7CEB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2" name="Freeform 24">
              <a:extLst>
                <a:ext uri="{FF2B5EF4-FFF2-40B4-BE49-F238E27FC236}">
                  <a16:creationId xmlns:a16="http://schemas.microsoft.com/office/drawing/2014/main" id="{40627863-B7FC-44D1-9E53-E728FFF675A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3" name="Freeform 25">
              <a:extLst>
                <a:ext uri="{FF2B5EF4-FFF2-40B4-BE49-F238E27FC236}">
                  <a16:creationId xmlns:a16="http://schemas.microsoft.com/office/drawing/2014/main" id="{52FD6F8C-3AF1-487E-91F4-6E55146F1F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4" name="Freeform 26">
              <a:extLst>
                <a:ext uri="{FF2B5EF4-FFF2-40B4-BE49-F238E27FC236}">
                  <a16:creationId xmlns:a16="http://schemas.microsoft.com/office/drawing/2014/main" id="{50323CF3-93CB-4E03-95C0-B180BB87A86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5" name="Freeform 27">
              <a:extLst>
                <a:ext uri="{FF2B5EF4-FFF2-40B4-BE49-F238E27FC236}">
                  <a16:creationId xmlns:a16="http://schemas.microsoft.com/office/drawing/2014/main" id="{EB47D82F-CF1B-47E6-9FA2-F3A9C5F945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6" name="Freeform 28">
              <a:extLst>
                <a:ext uri="{FF2B5EF4-FFF2-40B4-BE49-F238E27FC236}">
                  <a16:creationId xmlns:a16="http://schemas.microsoft.com/office/drawing/2014/main" id="{0606708F-F2D4-4678-8ED2-39041BC64D7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7" name="Freeform 29">
              <a:extLst>
                <a:ext uri="{FF2B5EF4-FFF2-40B4-BE49-F238E27FC236}">
                  <a16:creationId xmlns:a16="http://schemas.microsoft.com/office/drawing/2014/main" id="{D7EB95B4-15E4-433D-B36F-21FF341AD9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8" name="Freeform 30">
              <a:extLst>
                <a:ext uri="{FF2B5EF4-FFF2-40B4-BE49-F238E27FC236}">
                  <a16:creationId xmlns:a16="http://schemas.microsoft.com/office/drawing/2014/main" id="{500A541B-4C75-497C-A489-097ED29964F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9" name="Freeform 31">
              <a:extLst>
                <a:ext uri="{FF2B5EF4-FFF2-40B4-BE49-F238E27FC236}">
                  <a16:creationId xmlns:a16="http://schemas.microsoft.com/office/drawing/2014/main" id="{5789326F-12A4-48B8-B0ED-A6A2AE0C27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40" name="Freeform 32">
              <a:extLst>
                <a:ext uri="{FF2B5EF4-FFF2-40B4-BE49-F238E27FC236}">
                  <a16:creationId xmlns:a16="http://schemas.microsoft.com/office/drawing/2014/main" id="{25FA672E-2B65-477F-AA75-6261CE652F2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41" name="Rectangle 33">
              <a:extLst>
                <a:ext uri="{FF2B5EF4-FFF2-40B4-BE49-F238E27FC236}">
                  <a16:creationId xmlns:a16="http://schemas.microsoft.com/office/drawing/2014/main" id="{BB09AF8D-E68B-499C-B9F5-2F365813D3C0}"/>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2938" y="6610350"/>
              <a:ext cx="23813" cy="242888"/>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42" name="Freeform 34">
              <a:extLst>
                <a:ext uri="{FF2B5EF4-FFF2-40B4-BE49-F238E27FC236}">
                  <a16:creationId xmlns:a16="http://schemas.microsoft.com/office/drawing/2014/main" id="{7991AEAD-B5F3-47BA-9F1B-86C16A84AD3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43" name="Freeform 35">
              <a:extLst>
                <a:ext uri="{FF2B5EF4-FFF2-40B4-BE49-F238E27FC236}">
                  <a16:creationId xmlns:a16="http://schemas.microsoft.com/office/drawing/2014/main" id="{19A85F58-4C3A-4388-B55C-2329EEAECF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44" name="Freeform 36">
              <a:extLst>
                <a:ext uri="{FF2B5EF4-FFF2-40B4-BE49-F238E27FC236}">
                  <a16:creationId xmlns:a16="http://schemas.microsoft.com/office/drawing/2014/main" id="{05652F38-94D9-41B7-A699-7E8F0C78D8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45" name="Freeform 37">
              <a:extLst>
                <a:ext uri="{FF2B5EF4-FFF2-40B4-BE49-F238E27FC236}">
                  <a16:creationId xmlns:a16="http://schemas.microsoft.com/office/drawing/2014/main" id="{3C043852-C250-4518-BB89-C91A349171D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46" name="Freeform 38">
              <a:extLst>
                <a:ext uri="{FF2B5EF4-FFF2-40B4-BE49-F238E27FC236}">
                  <a16:creationId xmlns:a16="http://schemas.microsoft.com/office/drawing/2014/main" id="{0CAB9A07-ECF2-416C-8528-F75DACB138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47" name="Freeform 39">
              <a:extLst>
                <a:ext uri="{FF2B5EF4-FFF2-40B4-BE49-F238E27FC236}">
                  <a16:creationId xmlns:a16="http://schemas.microsoft.com/office/drawing/2014/main" id="{904A314C-A829-4AA6-92E2-529BCCF95C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48" name="Freeform 40">
              <a:extLst>
                <a:ext uri="{FF2B5EF4-FFF2-40B4-BE49-F238E27FC236}">
                  <a16:creationId xmlns:a16="http://schemas.microsoft.com/office/drawing/2014/main" id="{244EE6BA-4569-43ED-9E2E-1FB66201B7E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49" name="Freeform 41">
              <a:extLst>
                <a:ext uri="{FF2B5EF4-FFF2-40B4-BE49-F238E27FC236}">
                  <a16:creationId xmlns:a16="http://schemas.microsoft.com/office/drawing/2014/main" id="{BEB8252E-FB2A-4BB5-BEC6-CA10FF6F7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50" name="Freeform 42">
              <a:extLst>
                <a:ext uri="{FF2B5EF4-FFF2-40B4-BE49-F238E27FC236}">
                  <a16:creationId xmlns:a16="http://schemas.microsoft.com/office/drawing/2014/main" id="{91414711-C3A4-4E96-854A-DDDEB2F2E3E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51" name="Freeform 43">
              <a:extLst>
                <a:ext uri="{FF2B5EF4-FFF2-40B4-BE49-F238E27FC236}">
                  <a16:creationId xmlns:a16="http://schemas.microsoft.com/office/drawing/2014/main" id="{86815BA8-3055-4B42-98C3-4202FD92E0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52" name="Freeform 44">
              <a:extLst>
                <a:ext uri="{FF2B5EF4-FFF2-40B4-BE49-F238E27FC236}">
                  <a16:creationId xmlns:a16="http://schemas.microsoft.com/office/drawing/2014/main" id="{44457813-E991-44AE-9A83-B7488D1F362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53" name="Rectangle 45">
              <a:extLst>
                <a:ext uri="{FF2B5EF4-FFF2-40B4-BE49-F238E27FC236}">
                  <a16:creationId xmlns:a16="http://schemas.microsoft.com/office/drawing/2014/main" id="{8CE1CF47-A73F-4560-8835-AE1DC51E5C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28725"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54" name="Freeform 46">
              <a:extLst>
                <a:ext uri="{FF2B5EF4-FFF2-40B4-BE49-F238E27FC236}">
                  <a16:creationId xmlns:a16="http://schemas.microsoft.com/office/drawing/2014/main" id="{C2A935E4-AACC-4CB9-995E-D286178873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55" name="Freeform 47">
              <a:extLst>
                <a:ext uri="{FF2B5EF4-FFF2-40B4-BE49-F238E27FC236}">
                  <a16:creationId xmlns:a16="http://schemas.microsoft.com/office/drawing/2014/main" id="{93B5B778-8ACB-4004-932D-BD95997BAEF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56" name="Freeform 48">
              <a:extLst>
                <a:ext uri="{FF2B5EF4-FFF2-40B4-BE49-F238E27FC236}">
                  <a16:creationId xmlns:a16="http://schemas.microsoft.com/office/drawing/2014/main" id="{1434AF34-0919-40AD-84B1-446D4FF2D6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57" name="Freeform 49">
              <a:extLst>
                <a:ext uri="{FF2B5EF4-FFF2-40B4-BE49-F238E27FC236}">
                  <a16:creationId xmlns:a16="http://schemas.microsoft.com/office/drawing/2014/main" id="{29546CF3-6DDD-4073-AB7F-C6E722257AA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58" name="Freeform 50">
              <a:extLst>
                <a:ext uri="{FF2B5EF4-FFF2-40B4-BE49-F238E27FC236}">
                  <a16:creationId xmlns:a16="http://schemas.microsoft.com/office/drawing/2014/main" id="{289D46AB-128A-477F-B6C9-F40F115D6CE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59" name="Freeform 51">
              <a:extLst>
                <a:ext uri="{FF2B5EF4-FFF2-40B4-BE49-F238E27FC236}">
                  <a16:creationId xmlns:a16="http://schemas.microsoft.com/office/drawing/2014/main" id="{A7DA7E67-3368-44AD-AACD-EB64AE3487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0" name="Freeform 52">
              <a:extLst>
                <a:ext uri="{FF2B5EF4-FFF2-40B4-BE49-F238E27FC236}">
                  <a16:creationId xmlns:a16="http://schemas.microsoft.com/office/drawing/2014/main" id="{78BB1152-AB85-4AD8-BBA1-07CEA1F508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1" name="Freeform 53">
              <a:extLst>
                <a:ext uri="{FF2B5EF4-FFF2-40B4-BE49-F238E27FC236}">
                  <a16:creationId xmlns:a16="http://schemas.microsoft.com/office/drawing/2014/main" id="{A982E7F2-DD68-4093-B9C5-3E42B475AB4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2" name="Freeform 54">
              <a:extLst>
                <a:ext uri="{FF2B5EF4-FFF2-40B4-BE49-F238E27FC236}">
                  <a16:creationId xmlns:a16="http://schemas.microsoft.com/office/drawing/2014/main" id="{A682E224-4CD6-420B-897A-B23D50B82ED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3" name="Freeform 55">
              <a:extLst>
                <a:ext uri="{FF2B5EF4-FFF2-40B4-BE49-F238E27FC236}">
                  <a16:creationId xmlns:a16="http://schemas.microsoft.com/office/drawing/2014/main" id="{31B90F10-06CD-480E-8D35-6E0FFFB894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4" name="Freeform 56">
              <a:extLst>
                <a:ext uri="{FF2B5EF4-FFF2-40B4-BE49-F238E27FC236}">
                  <a16:creationId xmlns:a16="http://schemas.microsoft.com/office/drawing/2014/main" id="{7BC977DB-69B0-4D8D-B77C-E1127EC4172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5" name="Freeform 57">
              <a:extLst>
                <a:ext uri="{FF2B5EF4-FFF2-40B4-BE49-F238E27FC236}">
                  <a16:creationId xmlns:a16="http://schemas.microsoft.com/office/drawing/2014/main" id="{24127454-3FCB-41D6-ACFB-81D7E05A79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6" name="Freeform 58">
              <a:extLst>
                <a:ext uri="{FF2B5EF4-FFF2-40B4-BE49-F238E27FC236}">
                  <a16:creationId xmlns:a16="http://schemas.microsoft.com/office/drawing/2014/main" id="{7AA80D42-B8A8-475B-ADBF-99719CE9FE5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grpSp>
      <p:sp>
        <p:nvSpPr>
          <p:cNvPr id="4" name="Title 3">
            <a:extLst>
              <a:ext uri="{FF2B5EF4-FFF2-40B4-BE49-F238E27FC236}">
                <a16:creationId xmlns:a16="http://schemas.microsoft.com/office/drawing/2014/main" id="{AE4A540A-4537-4701-A977-B1596259BAE7}"/>
              </a:ext>
            </a:extLst>
          </p:cNvPr>
          <p:cNvSpPr>
            <a:spLocks noGrp="1"/>
          </p:cNvSpPr>
          <p:nvPr>
            <p:ph type="title"/>
          </p:nvPr>
        </p:nvSpPr>
        <p:spPr>
          <a:xfrm>
            <a:off x="5291668" y="1468438"/>
            <a:ext cx="6009744" cy="2387600"/>
          </a:xfrm>
        </p:spPr>
        <p:txBody>
          <a:bodyPr vert="horz" lIns="91440" tIns="45720" rIns="91440" bIns="45720" rtlCol="0" anchor="b">
            <a:normAutofit/>
          </a:bodyPr>
          <a:lstStyle/>
          <a:p>
            <a:pPr algn="ctr"/>
            <a:r>
              <a:rPr lang="en-US" sz="4400" dirty="0"/>
              <a:t>Resources and partners for success</a:t>
            </a:r>
          </a:p>
        </p:txBody>
      </p:sp>
      <p:pic>
        <p:nvPicPr>
          <p:cNvPr id="5" name="Picture 4">
            <a:extLst>
              <a:ext uri="{FF2B5EF4-FFF2-40B4-BE49-F238E27FC236}">
                <a16:creationId xmlns:a16="http://schemas.microsoft.com/office/drawing/2014/main" id="{9344C01E-40A5-44B1-AA4F-FAA8E15F09E8}"/>
              </a:ext>
            </a:extLst>
          </p:cNvPr>
          <p:cNvPicPr>
            <a:picLocks noChangeAspect="1"/>
          </p:cNvPicPr>
          <p:nvPr/>
        </p:nvPicPr>
        <p:blipFill>
          <a:blip r:embed="rId4"/>
          <a:stretch>
            <a:fillRect/>
          </a:stretch>
        </p:blipFill>
        <p:spPr>
          <a:xfrm>
            <a:off x="1600200" y="2171701"/>
            <a:ext cx="3525628" cy="2367575"/>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pic>
    </p:spTree>
    <p:extLst>
      <p:ext uri="{BB962C8B-B14F-4D97-AF65-F5344CB8AC3E}">
        <p14:creationId xmlns:p14="http://schemas.microsoft.com/office/powerpoint/2010/main" val="2703062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AD45E-6FA1-4BC2-9E25-22CCAE088921}"/>
              </a:ext>
            </a:extLst>
          </p:cNvPr>
          <p:cNvSpPr>
            <a:spLocks noGrp="1"/>
          </p:cNvSpPr>
          <p:nvPr>
            <p:ph type="title"/>
          </p:nvPr>
        </p:nvSpPr>
        <p:spPr>
          <a:xfrm>
            <a:off x="1141413" y="414331"/>
            <a:ext cx="9905998" cy="626082"/>
          </a:xfrm>
        </p:spPr>
        <p:txBody>
          <a:bodyPr>
            <a:normAutofit fontScale="90000"/>
          </a:bodyPr>
          <a:lstStyle/>
          <a:p>
            <a:r>
              <a:rPr lang="en-US" dirty="0"/>
              <a:t>RELEVEANT, RELIABLE RESOURCES</a:t>
            </a:r>
            <a:br>
              <a:rPr lang="en-US" dirty="0"/>
            </a:br>
            <a:endParaRPr lang="en-US" dirty="0"/>
          </a:p>
        </p:txBody>
      </p:sp>
      <p:sp>
        <p:nvSpPr>
          <p:cNvPr id="3" name="Content Placeholder 2">
            <a:extLst>
              <a:ext uri="{FF2B5EF4-FFF2-40B4-BE49-F238E27FC236}">
                <a16:creationId xmlns:a16="http://schemas.microsoft.com/office/drawing/2014/main" id="{5911A1CC-8B2C-49A8-9806-CE8AC2A92FAA}"/>
              </a:ext>
            </a:extLst>
          </p:cNvPr>
          <p:cNvSpPr>
            <a:spLocks noGrp="1"/>
          </p:cNvSpPr>
          <p:nvPr>
            <p:ph idx="1"/>
          </p:nvPr>
        </p:nvSpPr>
        <p:spPr>
          <a:xfrm>
            <a:off x="1141412" y="932155"/>
            <a:ext cx="9905999" cy="5430545"/>
          </a:xfrm>
        </p:spPr>
        <p:txBody>
          <a:bodyPr>
            <a:normAutofit/>
          </a:bodyPr>
          <a:lstStyle/>
          <a:p>
            <a:r>
              <a:rPr lang="en-US" u="sng" dirty="0"/>
              <a:t>APBA Membership</a:t>
            </a:r>
            <a:endParaRPr lang="en-US" dirty="0"/>
          </a:p>
          <a:p>
            <a:pPr lvl="1"/>
            <a:r>
              <a:rPr lang="en-US" u="sng" dirty="0">
                <a:hlinkClick r:id="rId2"/>
              </a:rPr>
              <a:t>APBA Link</a:t>
            </a:r>
            <a:endParaRPr lang="en-US" dirty="0"/>
          </a:p>
          <a:p>
            <a:r>
              <a:rPr lang="en-US" dirty="0"/>
              <a:t>Link to purchase recorded Webinar; also available to Non Members</a:t>
            </a:r>
          </a:p>
          <a:p>
            <a:pPr lvl="1"/>
            <a:r>
              <a:rPr lang="en-US" u="sng" dirty="0">
                <a:hlinkClick r:id="rId3"/>
              </a:rPr>
              <a:t>APBA Link</a:t>
            </a:r>
            <a:endParaRPr lang="en-US" dirty="0"/>
          </a:p>
          <a:p>
            <a:r>
              <a:rPr lang="en-US" dirty="0"/>
              <a:t>Additional Q&amp;A recorded Webinars available</a:t>
            </a:r>
          </a:p>
          <a:p>
            <a:r>
              <a:rPr lang="en-US" dirty="0"/>
              <a:t>CPT Code book</a:t>
            </a:r>
          </a:p>
          <a:p>
            <a:r>
              <a:rPr lang="en-US" dirty="0"/>
              <a:t>CPT Assistant Article</a:t>
            </a:r>
          </a:p>
          <a:p>
            <a:r>
              <a:rPr lang="en-US" dirty="0"/>
              <a:t>Steering Committee Crosswalk</a:t>
            </a:r>
          </a:p>
          <a:p>
            <a:r>
              <a:rPr lang="en-US" dirty="0"/>
              <a:t>Steering Committee Oct 2018 Document on Preparing for Implementation</a:t>
            </a:r>
          </a:p>
          <a:p>
            <a:r>
              <a:rPr lang="en-US" dirty="0"/>
              <a:t>Additional Resources developed and published by the Steering Committee</a:t>
            </a:r>
          </a:p>
        </p:txBody>
      </p:sp>
    </p:spTree>
    <p:extLst>
      <p:ext uri="{BB962C8B-B14F-4D97-AF65-F5344CB8AC3E}">
        <p14:creationId xmlns:p14="http://schemas.microsoft.com/office/powerpoint/2010/main" val="33551630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922E0-5287-4866-BD10-2FC5A3313EDF}"/>
              </a:ext>
            </a:extLst>
          </p:cNvPr>
          <p:cNvSpPr>
            <a:spLocks noGrp="1"/>
          </p:cNvSpPr>
          <p:nvPr>
            <p:ph type="title"/>
          </p:nvPr>
        </p:nvSpPr>
        <p:spPr>
          <a:xfrm>
            <a:off x="1174509" y="159798"/>
            <a:ext cx="9905998" cy="594804"/>
          </a:xfrm>
        </p:spPr>
        <p:txBody>
          <a:bodyPr>
            <a:normAutofit/>
          </a:bodyPr>
          <a:lstStyle/>
          <a:p>
            <a:r>
              <a:rPr lang="en-US" dirty="0"/>
              <a:t>Partners for success</a:t>
            </a:r>
          </a:p>
        </p:txBody>
      </p:sp>
      <p:sp>
        <p:nvSpPr>
          <p:cNvPr id="3" name="Content Placeholder 2">
            <a:extLst>
              <a:ext uri="{FF2B5EF4-FFF2-40B4-BE49-F238E27FC236}">
                <a16:creationId xmlns:a16="http://schemas.microsoft.com/office/drawing/2014/main" id="{8D79B0C8-ED59-4E1F-A902-CF232CE01FA8}"/>
              </a:ext>
            </a:extLst>
          </p:cNvPr>
          <p:cNvSpPr>
            <a:spLocks noGrp="1"/>
          </p:cNvSpPr>
          <p:nvPr>
            <p:ph sz="quarter" idx="13"/>
          </p:nvPr>
        </p:nvSpPr>
        <p:spPr>
          <a:xfrm>
            <a:off x="745724" y="847570"/>
            <a:ext cx="10626571" cy="5921530"/>
          </a:xfrm>
        </p:spPr>
        <p:txBody>
          <a:bodyPr>
            <a:normAutofit fontScale="92500" lnSpcReduction="10000"/>
          </a:bodyPr>
          <a:lstStyle/>
          <a:p>
            <a:pPr marL="0" indent="0" algn="ctr">
              <a:lnSpc>
                <a:spcPct val="100000"/>
              </a:lnSpc>
              <a:spcBef>
                <a:spcPts val="0"/>
              </a:spcBef>
              <a:buNone/>
            </a:pPr>
            <a:r>
              <a:rPr lang="en-US" dirty="0"/>
              <a:t>Outsource Billing companies AND</a:t>
            </a:r>
          </a:p>
          <a:p>
            <a:pPr marL="0" indent="0" algn="ctr">
              <a:lnSpc>
                <a:spcPct val="100000"/>
              </a:lnSpc>
              <a:spcBef>
                <a:spcPts val="0"/>
              </a:spcBef>
              <a:buNone/>
            </a:pPr>
            <a:r>
              <a:rPr lang="en-US" dirty="0"/>
              <a:t>Practice Management Software (PMS) companies</a:t>
            </a:r>
          </a:p>
          <a:p>
            <a:r>
              <a:rPr lang="en-US" dirty="0"/>
              <a:t>Why?</a:t>
            </a:r>
          </a:p>
          <a:p>
            <a:pPr lvl="1"/>
            <a:r>
              <a:rPr lang="en-US" dirty="0"/>
              <a:t>ABA Providers utilize PMS to organize administrative tasks and automate processes to allow them to focus on quality care</a:t>
            </a:r>
          </a:p>
          <a:p>
            <a:pPr lvl="1"/>
            <a:r>
              <a:rPr lang="en-US" dirty="0"/>
              <a:t>New CPT code changes for Adaptive Behavior Services critically impact the ABA Provider organization scheduling, payroll and claims submission</a:t>
            </a:r>
          </a:p>
          <a:p>
            <a:pPr lvl="1"/>
            <a:r>
              <a:rPr lang="en-US" dirty="0"/>
              <a:t>To partner with ABA providers in sending out clean claims for reimbursement</a:t>
            </a:r>
          </a:p>
          <a:p>
            <a:r>
              <a:rPr lang="en-US" dirty="0"/>
              <a:t>How?</a:t>
            </a:r>
          </a:p>
          <a:p>
            <a:pPr lvl="1"/>
            <a:r>
              <a:rPr lang="en-US" dirty="0"/>
              <a:t>Partnering with relevant, reliable resources allow both to adequately support their customer base in this time of change</a:t>
            </a:r>
          </a:p>
          <a:p>
            <a:r>
              <a:rPr lang="en-US" dirty="0"/>
              <a:t>When?</a:t>
            </a:r>
          </a:p>
          <a:p>
            <a:pPr lvl="1"/>
            <a:r>
              <a:rPr lang="en-US" dirty="0"/>
              <a:t>Now</a:t>
            </a:r>
          </a:p>
          <a:p>
            <a:pPr lvl="1"/>
            <a:r>
              <a:rPr lang="en-US" dirty="0"/>
              <a:t>CPT Category 3 codes have a sunset of 12/31/18</a:t>
            </a:r>
          </a:p>
          <a:p>
            <a:pPr lvl="1"/>
            <a:r>
              <a:rPr lang="en-US" dirty="0"/>
              <a:t>Health plans have a variety of implementation plans for the CPT Category I codes effective 1/1/19</a:t>
            </a:r>
          </a:p>
        </p:txBody>
      </p:sp>
    </p:spTree>
    <p:extLst>
      <p:ext uri="{BB962C8B-B14F-4D97-AF65-F5344CB8AC3E}">
        <p14:creationId xmlns:p14="http://schemas.microsoft.com/office/powerpoint/2010/main" val="15959626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D9322-DD2F-44B2-B63E-DC01C4E3E660}"/>
              </a:ext>
            </a:extLst>
          </p:cNvPr>
          <p:cNvSpPr>
            <a:spLocks noGrp="1"/>
          </p:cNvSpPr>
          <p:nvPr>
            <p:ph type="title"/>
          </p:nvPr>
        </p:nvSpPr>
        <p:spPr>
          <a:xfrm>
            <a:off x="1141410" y="177799"/>
            <a:ext cx="10293026" cy="692213"/>
          </a:xfrm>
        </p:spPr>
        <p:txBody>
          <a:bodyPr>
            <a:normAutofit/>
          </a:bodyPr>
          <a:lstStyle/>
          <a:p>
            <a:r>
              <a:rPr lang="en-US" sz="3500" dirty="0"/>
              <a:t>Areas of focus for pms and billing companies</a:t>
            </a:r>
          </a:p>
        </p:txBody>
      </p:sp>
      <p:sp>
        <p:nvSpPr>
          <p:cNvPr id="3" name="Content Placeholder 2">
            <a:extLst>
              <a:ext uri="{FF2B5EF4-FFF2-40B4-BE49-F238E27FC236}">
                <a16:creationId xmlns:a16="http://schemas.microsoft.com/office/drawing/2014/main" id="{19E4D1A2-E6A5-44D8-BB5D-1C781AEE789D}"/>
              </a:ext>
            </a:extLst>
          </p:cNvPr>
          <p:cNvSpPr>
            <a:spLocks noGrp="1"/>
          </p:cNvSpPr>
          <p:nvPr>
            <p:ph sz="half" idx="1"/>
          </p:nvPr>
        </p:nvSpPr>
        <p:spPr>
          <a:xfrm>
            <a:off x="1141410" y="1038686"/>
            <a:ext cx="4878389" cy="5641513"/>
          </a:xfrm>
        </p:spPr>
        <p:txBody>
          <a:bodyPr>
            <a:normAutofit lnSpcReduction="10000"/>
          </a:bodyPr>
          <a:lstStyle/>
          <a:p>
            <a:r>
              <a:rPr lang="en-US" dirty="0"/>
              <a:t>Set up of New Codes in PMS</a:t>
            </a:r>
          </a:p>
          <a:p>
            <a:pPr lvl="1"/>
            <a:r>
              <a:rPr lang="en-US" dirty="0"/>
              <a:t>Providers may need a refresher course on how to set up new codes</a:t>
            </a:r>
          </a:p>
          <a:p>
            <a:pPr lvl="1"/>
            <a:r>
              <a:rPr lang="en-US" dirty="0"/>
              <a:t>Providers may need a refresher course on how to make changes to existing authorizations that will cross over between old codes and new codes</a:t>
            </a:r>
          </a:p>
          <a:p>
            <a:pPr lvl="1"/>
            <a:r>
              <a:rPr lang="en-US" dirty="0"/>
              <a:t>Providers may need guidance on how to modify existing recurring appointments</a:t>
            </a:r>
          </a:p>
          <a:p>
            <a:pPr lvl="1"/>
            <a:r>
              <a:rPr lang="en-US" dirty="0"/>
              <a:t>Providers may need guidance on how to set up non billable codes for non face-to-face activities</a:t>
            </a:r>
          </a:p>
        </p:txBody>
      </p:sp>
      <p:sp>
        <p:nvSpPr>
          <p:cNvPr id="4" name="Content Placeholder 3">
            <a:extLst>
              <a:ext uri="{FF2B5EF4-FFF2-40B4-BE49-F238E27FC236}">
                <a16:creationId xmlns:a16="http://schemas.microsoft.com/office/drawing/2014/main" id="{ED64E21A-858C-4BF4-A001-021F92620DA6}"/>
              </a:ext>
            </a:extLst>
          </p:cNvPr>
          <p:cNvSpPr>
            <a:spLocks noGrp="1"/>
          </p:cNvSpPr>
          <p:nvPr>
            <p:ph sz="half" idx="2"/>
          </p:nvPr>
        </p:nvSpPr>
        <p:spPr>
          <a:xfrm>
            <a:off x="6172200" y="870013"/>
            <a:ext cx="4875211" cy="5810188"/>
          </a:xfrm>
        </p:spPr>
        <p:txBody>
          <a:bodyPr>
            <a:normAutofit lnSpcReduction="10000"/>
          </a:bodyPr>
          <a:lstStyle/>
          <a:p>
            <a:r>
              <a:rPr lang="en-US" dirty="0"/>
              <a:t>Intent of Codes</a:t>
            </a:r>
          </a:p>
          <a:p>
            <a:pPr lvl="1"/>
            <a:r>
              <a:rPr lang="en-US" dirty="0"/>
              <a:t>Proper knowledge of the intent of the new CPT Category I codes will aid PMS staff in guiding Providers on how to adequately utilize their system and the Billing company on how to scrub/submit clean claims</a:t>
            </a:r>
          </a:p>
          <a:p>
            <a:pPr lvl="1"/>
            <a:r>
              <a:rPr lang="en-US" dirty="0"/>
              <a:t>PMS staff who train on system functions are better prepared for questions with full knowledge of the Steering Committee guidance on the new codes</a:t>
            </a:r>
          </a:p>
          <a:p>
            <a:pPr lvl="1"/>
            <a:r>
              <a:rPr lang="en-US" dirty="0"/>
              <a:t>Billing companies who support Providers are better able to share knowledge and correct application of codes in claims submission</a:t>
            </a:r>
          </a:p>
        </p:txBody>
      </p:sp>
    </p:spTree>
    <p:extLst>
      <p:ext uri="{BB962C8B-B14F-4D97-AF65-F5344CB8AC3E}">
        <p14:creationId xmlns:p14="http://schemas.microsoft.com/office/powerpoint/2010/main" val="38251891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otalTime>225</TotalTime>
  <Words>3514</Words>
  <Application>Microsoft Office PowerPoint</Application>
  <PresentationFormat>Widescreen</PresentationFormat>
  <Paragraphs>331</Paragraphs>
  <Slides>43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43</vt:i4>
      </vt:variant>
    </vt:vector>
  </HeadingPairs>
  <TitlesOfParts>
    <vt:vector size="48" baseType="lpstr">
      <vt:lpstr>Abadi Extra Light</vt:lpstr>
      <vt:lpstr>Arial</vt:lpstr>
      <vt:lpstr>Trebuchet MS</vt:lpstr>
      <vt:lpstr>Tw Cen MT</vt:lpstr>
      <vt:lpstr>Circuit</vt:lpstr>
      <vt:lpstr>2019 CPT code changes</vt:lpstr>
      <vt:lpstr>Details and purpose of webinar  Participants are on mute for recording, please type Questions in Chat window. Recording and PowerPoint slide deck will be emailed to all registrants. Link to purchase recorded webinar will be available on our website for those that were unable to register after the 100 participant cap. www.ababilling.net </vt:lpstr>
      <vt:lpstr>Where are we now?</vt:lpstr>
      <vt:lpstr>WELL CHOREOGRAPHED EVENT…</vt:lpstr>
      <vt:lpstr>Our reality…</vt:lpstr>
      <vt:lpstr>Resources and partners for success</vt:lpstr>
      <vt:lpstr>RELEVEANT, RELIABLE RESOURCES </vt:lpstr>
      <vt:lpstr>Partners for success</vt:lpstr>
      <vt:lpstr>Areas of focus for pms and billing companies</vt:lpstr>
      <vt:lpstr>INTENT OF CODES</vt:lpstr>
      <vt:lpstr>Definition of category I codes</vt:lpstr>
      <vt:lpstr>97151 – Behavior identification assessment</vt:lpstr>
      <vt:lpstr>Understanding intent and use of Bundled codes</vt:lpstr>
      <vt:lpstr>97153 – treatment by protocol</vt:lpstr>
      <vt:lpstr>97153 – examples of bundling</vt:lpstr>
      <vt:lpstr>97155 – treatment with protocol modification, which may include simultaneous direction of technician</vt:lpstr>
      <vt:lpstr>97155 – examples of bundling</vt:lpstr>
      <vt:lpstr>Group services</vt:lpstr>
      <vt:lpstr>GROUP SERVICES – examples of bundling</vt:lpstr>
      <vt:lpstr>family services</vt:lpstr>
      <vt:lpstr>FAMILY SERVICES– examples of bundling</vt:lpstr>
      <vt:lpstr>Indirect (non face-to-face) services</vt:lpstr>
      <vt:lpstr>New codes = new contracts</vt:lpstr>
      <vt:lpstr>Basic preparation steps</vt:lpstr>
      <vt:lpstr>AGENCY Fee schedules</vt:lpstr>
      <vt:lpstr>Preparing for rate negotiations</vt:lpstr>
      <vt:lpstr>Preparing for rate negotiations - continued</vt:lpstr>
      <vt:lpstr>New codes =  AUTHORIZATION CHANGES</vt:lpstr>
      <vt:lpstr>Benefit checks</vt:lpstr>
      <vt:lpstr>authorizations</vt:lpstr>
      <vt:lpstr>Authorizations - continued</vt:lpstr>
      <vt:lpstr>Authorizations - continued</vt:lpstr>
      <vt:lpstr>New codes =  CLAIMS SUBMISSION CHANGES</vt:lpstr>
      <vt:lpstr>Claims submission</vt:lpstr>
      <vt:lpstr>CPT rounding rules for face-to-face time</vt:lpstr>
      <vt:lpstr>Claims submission test</vt:lpstr>
      <vt:lpstr>SECONDARY CLAIMS SUBMISSION</vt:lpstr>
      <vt:lpstr>Additional resources</vt:lpstr>
      <vt:lpstr>PowerPoint Presentation</vt:lpstr>
      <vt:lpstr>Questions from chat not answered in live webinar</vt:lpstr>
      <vt:lpstr>Questions from chat not answered in live webinar</vt:lpstr>
      <vt:lpstr>Questions from chat not answered in live webinar</vt:lpstr>
      <vt:lpstr>Questions from chat not answered in live webinar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2019 CPT code changes</dc:title>
  <dc:creator>Michele Silcox</dc:creator>
  <cp:lastModifiedBy>Michele Silcox</cp:lastModifiedBy>
  <cp:revision>26</cp:revision>
  <dcterms:created xsi:type="dcterms:W3CDTF">2018-12-06T14:47:20Z</dcterms:created>
  <dcterms:modified xsi:type="dcterms:W3CDTF">2018-12-06T18:53:01Z</dcterms:modified>
</cp:coreProperties>
</file>