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7"/>
  </p:notesMasterIdLst>
  <p:sldIdLst>
    <p:sldId id="258" r:id="rId2"/>
    <p:sldId id="282" r:id="rId3"/>
    <p:sldId id="284" r:id="rId4"/>
    <p:sldId id="290" r:id="rId5"/>
    <p:sldId id="292" r:id="rId6"/>
    <p:sldId id="259" r:id="rId7"/>
    <p:sldId id="287" r:id="rId8"/>
    <p:sldId id="274" r:id="rId9"/>
    <p:sldId id="276" r:id="rId10"/>
    <p:sldId id="275" r:id="rId11"/>
    <p:sldId id="299" r:id="rId12"/>
    <p:sldId id="279" r:id="rId13"/>
    <p:sldId id="280" r:id="rId14"/>
    <p:sldId id="281" r:id="rId15"/>
    <p:sldId id="303" r:id="rId16"/>
    <p:sldId id="300" r:id="rId17"/>
    <p:sldId id="301" r:id="rId18"/>
    <p:sldId id="302" r:id="rId19"/>
    <p:sldId id="304" r:id="rId20"/>
    <p:sldId id="261" r:id="rId21"/>
    <p:sldId id="296" r:id="rId22"/>
    <p:sldId id="285" r:id="rId23"/>
    <p:sldId id="297" r:id="rId24"/>
    <p:sldId id="289" r:id="rId25"/>
    <p:sldId id="29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06" autoAdjust="0"/>
    <p:restoredTop sz="85342" autoAdjust="0"/>
  </p:normalViewPr>
  <p:slideViewPr>
    <p:cSldViewPr snapToGrid="0">
      <p:cViewPr varScale="1">
        <p:scale>
          <a:sx n="74" d="100"/>
          <a:sy n="74" d="100"/>
        </p:scale>
        <p:origin x="653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210B3C-F016-485E-B475-9C4414916B19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06D691-8A77-4766-BBDA-E68C4FC89C4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Timekeeping</a:t>
          </a:r>
        </a:p>
      </dgm:t>
    </dgm:pt>
    <dgm:pt modelId="{ED7E1AD9-9A41-42C3-A065-509402A7C227}" type="parTrans" cxnId="{FE7AF5B3-EFCE-46BC-9014-835C5ED0945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C01528C-8F27-4634-ABFF-2D1963C9FBCC}" type="sibTrans" cxnId="{FE7AF5B3-EFCE-46BC-9014-835C5ED0945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217AD26-9958-4EF9-B4C6-1B50E48C7BD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Billing</a:t>
          </a:r>
        </a:p>
      </dgm:t>
    </dgm:pt>
    <dgm:pt modelId="{D44DB50C-B7A4-4FB6-B9DD-28AE31037555}" type="parTrans" cxnId="{2BB109C8-3AF0-4336-80F5-163DFF62C2C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300FB18-B8F0-4E24-8315-EC6A10A85718}" type="sibTrans" cxnId="{2BB109C8-3AF0-4336-80F5-163DFF62C2C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A10EC23-3526-413A-A020-75ED817E2EE0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Payment Posting</a:t>
          </a:r>
        </a:p>
      </dgm:t>
    </dgm:pt>
    <dgm:pt modelId="{53FF279C-580D-4713-85CA-7B9165C84847}" type="parTrans" cxnId="{4DF82CDA-96A5-4AAB-82B2-13212D6C38A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CFE88A6-CBC5-4CAF-A845-188A2DB357D9}" type="sibTrans" cxnId="{4DF82CDA-96A5-4AAB-82B2-13212D6C38A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E41079C-3721-422F-AA9B-F12E8EAD3F12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Collections and Appeals</a:t>
          </a:r>
        </a:p>
      </dgm:t>
    </dgm:pt>
    <dgm:pt modelId="{7625EC3A-CBE1-4666-BE9B-76FE4E6B4A87}" type="parTrans" cxnId="{F8291D9A-43D0-4896-86CA-B30C500D8D9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E1F538F-DE6F-46B2-86C3-E0F361251D0A}" type="sibTrans" cxnId="{F8291D9A-43D0-4896-86CA-B30C500D8D9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21258EA-2535-4653-B6EB-686C7F3052CC}">
      <dgm:prSet/>
      <dgm:spPr/>
      <dgm:t>
        <a:bodyPr/>
        <a:lstStyle/>
        <a:p>
          <a:r>
            <a:rPr lang="en-US" b="0" u="none" dirty="0">
              <a:solidFill>
                <a:schemeClr val="bg1"/>
              </a:solidFill>
              <a:effectLst/>
            </a:rPr>
            <a:t>Authorization</a:t>
          </a:r>
        </a:p>
      </dgm:t>
    </dgm:pt>
    <dgm:pt modelId="{30C2F29C-187E-4574-81E6-61E1A7F30FAD}" type="parTrans" cxnId="{084F1650-C399-46D8-ABA1-E73A0C2C920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91B9915-F3D7-4206-8AFC-3483B8250404}" type="sibTrans" cxnId="{084F1650-C399-46D8-ABA1-E73A0C2C920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674A5F7-00A6-416F-84BF-48FABE54246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Eligibility</a:t>
          </a:r>
        </a:p>
      </dgm:t>
    </dgm:pt>
    <dgm:pt modelId="{2756013F-6835-4277-A563-A8FF8828F303}" type="parTrans" cxnId="{F50C6B03-04E5-46BD-9808-2D9DC0C73EE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0E8127A-3204-47E1-87FC-E04879FCB84A}" type="sibTrans" cxnId="{F50C6B03-04E5-46BD-9808-2D9DC0C73EE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CD319C2-F236-4DB5-BE97-E55FD45C217D}" type="pres">
      <dgm:prSet presAssocID="{62210B3C-F016-485E-B475-9C4414916B19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E174DD90-7225-4DF2-A531-C2EB0E0882E5}" type="pres">
      <dgm:prSet presAssocID="{5E41079C-3721-422F-AA9B-F12E8EAD3F12}" presName="Accent6" presStyleCnt="0"/>
      <dgm:spPr/>
    </dgm:pt>
    <dgm:pt modelId="{6B3A4356-EB17-4D09-AD8E-402E7421BCE3}" type="pres">
      <dgm:prSet presAssocID="{5E41079C-3721-422F-AA9B-F12E8EAD3F12}" presName="Accent" presStyleLbl="node1" presStyleIdx="0" presStyleCnt="6"/>
      <dgm:spPr/>
    </dgm:pt>
    <dgm:pt modelId="{46865D35-60C1-4781-B12C-873C4575BA9F}" type="pres">
      <dgm:prSet presAssocID="{5E41079C-3721-422F-AA9B-F12E8EAD3F12}" presName="ParentBackground6" presStyleCnt="0"/>
      <dgm:spPr/>
    </dgm:pt>
    <dgm:pt modelId="{43901C9A-8D53-4318-8C5C-F4ABF93F1A53}" type="pres">
      <dgm:prSet presAssocID="{5E41079C-3721-422F-AA9B-F12E8EAD3F12}" presName="ParentBackground" presStyleLbl="fgAcc1" presStyleIdx="0" presStyleCnt="6"/>
      <dgm:spPr/>
    </dgm:pt>
    <dgm:pt modelId="{D65368FC-178F-44CA-B824-22D3CE3894C5}" type="pres">
      <dgm:prSet presAssocID="{5E41079C-3721-422F-AA9B-F12E8EAD3F12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53CDEFB-95AF-4994-80E6-27B6A5D8C1E6}" type="pres">
      <dgm:prSet presAssocID="{0A10EC23-3526-413A-A020-75ED817E2EE0}" presName="Accent5" presStyleCnt="0"/>
      <dgm:spPr/>
    </dgm:pt>
    <dgm:pt modelId="{0C54B5D8-9FAC-4899-B28D-D01FD8FE37DC}" type="pres">
      <dgm:prSet presAssocID="{0A10EC23-3526-413A-A020-75ED817E2EE0}" presName="Accent" presStyleLbl="node1" presStyleIdx="1" presStyleCnt="6"/>
      <dgm:spPr/>
    </dgm:pt>
    <dgm:pt modelId="{D26651E2-7537-4F43-9802-9876372CFB92}" type="pres">
      <dgm:prSet presAssocID="{0A10EC23-3526-413A-A020-75ED817E2EE0}" presName="ParentBackground5" presStyleCnt="0"/>
      <dgm:spPr/>
    </dgm:pt>
    <dgm:pt modelId="{8BB80CDF-A290-4EF6-939B-B0EAC29760A0}" type="pres">
      <dgm:prSet presAssocID="{0A10EC23-3526-413A-A020-75ED817E2EE0}" presName="ParentBackground" presStyleLbl="fgAcc1" presStyleIdx="1" presStyleCnt="6"/>
      <dgm:spPr/>
    </dgm:pt>
    <dgm:pt modelId="{1F73D2AB-B0FB-48B1-B509-14FDD65B4305}" type="pres">
      <dgm:prSet presAssocID="{0A10EC23-3526-413A-A020-75ED817E2EE0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C8CF673-69EF-458D-975C-BB27183E58B4}" type="pres">
      <dgm:prSet presAssocID="{2217AD26-9958-4EF9-B4C6-1B50E48C7BD3}" presName="Accent4" presStyleCnt="0"/>
      <dgm:spPr/>
    </dgm:pt>
    <dgm:pt modelId="{426B5882-AB12-4011-A291-D419BF292033}" type="pres">
      <dgm:prSet presAssocID="{2217AD26-9958-4EF9-B4C6-1B50E48C7BD3}" presName="Accent" presStyleLbl="node1" presStyleIdx="2" presStyleCnt="6"/>
      <dgm:spPr/>
    </dgm:pt>
    <dgm:pt modelId="{4D38B0D0-860C-4674-B070-6EBEAF2F5F7C}" type="pres">
      <dgm:prSet presAssocID="{2217AD26-9958-4EF9-B4C6-1B50E48C7BD3}" presName="ParentBackground4" presStyleCnt="0"/>
      <dgm:spPr/>
    </dgm:pt>
    <dgm:pt modelId="{288E0965-EDF6-4822-A564-375F249F0E48}" type="pres">
      <dgm:prSet presAssocID="{2217AD26-9958-4EF9-B4C6-1B50E48C7BD3}" presName="ParentBackground" presStyleLbl="fgAcc1" presStyleIdx="2" presStyleCnt="6"/>
      <dgm:spPr/>
    </dgm:pt>
    <dgm:pt modelId="{09B392EF-97B8-4B0B-8A3A-F53CFEE4FAAC}" type="pres">
      <dgm:prSet presAssocID="{2217AD26-9958-4EF9-B4C6-1B50E48C7BD3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A6547D5-7FE4-4F2C-AE30-19835427A0D2}" type="pres">
      <dgm:prSet presAssocID="{9C06D691-8A77-4766-BBDA-E68C4FC89C43}" presName="Accent3" presStyleCnt="0"/>
      <dgm:spPr/>
    </dgm:pt>
    <dgm:pt modelId="{F94ACACD-D72A-4FED-9191-E011692E36F9}" type="pres">
      <dgm:prSet presAssocID="{9C06D691-8A77-4766-BBDA-E68C4FC89C43}" presName="Accent" presStyleLbl="node1" presStyleIdx="3" presStyleCnt="6"/>
      <dgm:spPr/>
    </dgm:pt>
    <dgm:pt modelId="{BE89D3FB-A0E9-4B0F-8257-436CEFE3CA0E}" type="pres">
      <dgm:prSet presAssocID="{9C06D691-8A77-4766-BBDA-E68C4FC89C43}" presName="ParentBackground3" presStyleCnt="0"/>
      <dgm:spPr/>
    </dgm:pt>
    <dgm:pt modelId="{B29C6810-C756-4914-B0B9-1500175A47ED}" type="pres">
      <dgm:prSet presAssocID="{9C06D691-8A77-4766-BBDA-E68C4FC89C43}" presName="ParentBackground" presStyleLbl="fgAcc1" presStyleIdx="3" presStyleCnt="6"/>
      <dgm:spPr/>
    </dgm:pt>
    <dgm:pt modelId="{FD1C1D0C-50ED-4BCF-9A50-3A4A8648AA07}" type="pres">
      <dgm:prSet presAssocID="{9C06D691-8A77-4766-BBDA-E68C4FC89C43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39778B5-D9F8-4083-8343-B6104300E258}" type="pres">
      <dgm:prSet presAssocID="{721258EA-2535-4653-B6EB-686C7F3052CC}" presName="Accent2" presStyleCnt="0"/>
      <dgm:spPr/>
    </dgm:pt>
    <dgm:pt modelId="{8D0BB213-38C3-422F-9DD1-667587B01D48}" type="pres">
      <dgm:prSet presAssocID="{721258EA-2535-4653-B6EB-686C7F3052CC}" presName="Accent" presStyleLbl="node1" presStyleIdx="4" presStyleCnt="6"/>
      <dgm:spPr/>
    </dgm:pt>
    <dgm:pt modelId="{3642981E-BEA9-4721-9D1C-B061E0C83CC5}" type="pres">
      <dgm:prSet presAssocID="{721258EA-2535-4653-B6EB-686C7F3052CC}" presName="ParentBackground2" presStyleCnt="0"/>
      <dgm:spPr/>
    </dgm:pt>
    <dgm:pt modelId="{3358A0F0-40F1-4D89-96A9-0482D782C34D}" type="pres">
      <dgm:prSet presAssocID="{721258EA-2535-4653-B6EB-686C7F3052CC}" presName="ParentBackground" presStyleLbl="fgAcc1" presStyleIdx="4" presStyleCnt="6"/>
      <dgm:spPr/>
    </dgm:pt>
    <dgm:pt modelId="{9FD207C7-8637-4EBC-AB18-DA797575E7B4}" type="pres">
      <dgm:prSet presAssocID="{721258EA-2535-4653-B6EB-686C7F3052C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53D7D23-E716-4705-8024-0CC39162798B}" type="pres">
      <dgm:prSet presAssocID="{8674A5F7-00A6-416F-84BF-48FABE54246F}" presName="Accent1" presStyleCnt="0"/>
      <dgm:spPr/>
    </dgm:pt>
    <dgm:pt modelId="{E3FB39B1-9279-401D-AA68-807BD1384317}" type="pres">
      <dgm:prSet presAssocID="{8674A5F7-00A6-416F-84BF-48FABE54246F}" presName="Accent" presStyleLbl="node1" presStyleIdx="5" presStyleCnt="6"/>
      <dgm:spPr/>
    </dgm:pt>
    <dgm:pt modelId="{8182E299-061F-441D-9492-C37F92C3C4AF}" type="pres">
      <dgm:prSet presAssocID="{8674A5F7-00A6-416F-84BF-48FABE54246F}" presName="ParentBackground1" presStyleCnt="0"/>
      <dgm:spPr/>
    </dgm:pt>
    <dgm:pt modelId="{B9D7D7DB-4057-43B7-94A6-E448ECDB9374}" type="pres">
      <dgm:prSet presAssocID="{8674A5F7-00A6-416F-84BF-48FABE54246F}" presName="ParentBackground" presStyleLbl="fgAcc1" presStyleIdx="5" presStyleCnt="6"/>
      <dgm:spPr/>
    </dgm:pt>
    <dgm:pt modelId="{EEAA6739-DA3E-4E48-8501-608179E2A0C0}" type="pres">
      <dgm:prSet presAssocID="{8674A5F7-00A6-416F-84BF-48FABE54246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F50C6B03-04E5-46BD-9808-2D9DC0C73EE7}" srcId="{62210B3C-F016-485E-B475-9C4414916B19}" destId="{8674A5F7-00A6-416F-84BF-48FABE54246F}" srcOrd="0" destOrd="0" parTransId="{2756013F-6835-4277-A563-A8FF8828F303}" sibTransId="{50E8127A-3204-47E1-87FC-E04879FCB84A}"/>
    <dgm:cxn modelId="{F0CD0F24-FA75-4CFC-AE8B-5010AD99D55A}" type="presOf" srcId="{62210B3C-F016-485E-B475-9C4414916B19}" destId="{2CD319C2-F236-4DB5-BE97-E55FD45C217D}" srcOrd="0" destOrd="0" presId="urn:microsoft.com/office/officeart/2011/layout/CircleProcess"/>
    <dgm:cxn modelId="{364E4C34-25E6-4C00-B7B0-0723B34279ED}" type="presOf" srcId="{721258EA-2535-4653-B6EB-686C7F3052CC}" destId="{9FD207C7-8637-4EBC-AB18-DA797575E7B4}" srcOrd="1" destOrd="0" presId="urn:microsoft.com/office/officeart/2011/layout/CircleProcess"/>
    <dgm:cxn modelId="{120BA35D-95D6-4CFC-B98F-D8430A045053}" type="presOf" srcId="{8674A5F7-00A6-416F-84BF-48FABE54246F}" destId="{B9D7D7DB-4057-43B7-94A6-E448ECDB9374}" srcOrd="0" destOrd="0" presId="urn:microsoft.com/office/officeart/2011/layout/CircleProcess"/>
    <dgm:cxn modelId="{084F1650-C399-46D8-ABA1-E73A0C2C9208}" srcId="{62210B3C-F016-485E-B475-9C4414916B19}" destId="{721258EA-2535-4653-B6EB-686C7F3052CC}" srcOrd="1" destOrd="0" parTransId="{30C2F29C-187E-4574-81E6-61E1A7F30FAD}" sibTransId="{091B9915-F3D7-4206-8AFC-3483B8250404}"/>
    <dgm:cxn modelId="{CE430257-6E5E-4626-B88D-2F86F69D8EB8}" type="presOf" srcId="{9C06D691-8A77-4766-BBDA-E68C4FC89C43}" destId="{FD1C1D0C-50ED-4BCF-9A50-3A4A8648AA07}" srcOrd="1" destOrd="0" presId="urn:microsoft.com/office/officeart/2011/layout/CircleProcess"/>
    <dgm:cxn modelId="{FD3F9F7E-9D3E-45B8-951F-11D881427555}" type="presOf" srcId="{0A10EC23-3526-413A-A020-75ED817E2EE0}" destId="{1F73D2AB-B0FB-48B1-B509-14FDD65B4305}" srcOrd="1" destOrd="0" presId="urn:microsoft.com/office/officeart/2011/layout/CircleProcess"/>
    <dgm:cxn modelId="{E5EE778A-664D-4CD7-A0BD-328126DC481F}" type="presOf" srcId="{721258EA-2535-4653-B6EB-686C7F3052CC}" destId="{3358A0F0-40F1-4D89-96A9-0482D782C34D}" srcOrd="0" destOrd="0" presId="urn:microsoft.com/office/officeart/2011/layout/CircleProcess"/>
    <dgm:cxn modelId="{DD93D099-3084-4C19-AC69-D9BDB786E876}" type="presOf" srcId="{2217AD26-9958-4EF9-B4C6-1B50E48C7BD3}" destId="{288E0965-EDF6-4822-A564-375F249F0E48}" srcOrd="0" destOrd="0" presId="urn:microsoft.com/office/officeart/2011/layout/CircleProcess"/>
    <dgm:cxn modelId="{F8291D9A-43D0-4896-86CA-B30C500D8D91}" srcId="{62210B3C-F016-485E-B475-9C4414916B19}" destId="{5E41079C-3721-422F-AA9B-F12E8EAD3F12}" srcOrd="5" destOrd="0" parTransId="{7625EC3A-CBE1-4666-BE9B-76FE4E6B4A87}" sibTransId="{4E1F538F-DE6F-46B2-86C3-E0F361251D0A}"/>
    <dgm:cxn modelId="{6FF343AD-012E-490E-AC02-E2F60A845042}" type="presOf" srcId="{0A10EC23-3526-413A-A020-75ED817E2EE0}" destId="{8BB80CDF-A290-4EF6-939B-B0EAC29760A0}" srcOrd="0" destOrd="0" presId="urn:microsoft.com/office/officeart/2011/layout/CircleProcess"/>
    <dgm:cxn modelId="{FE7AF5B3-EFCE-46BC-9014-835C5ED0945F}" srcId="{62210B3C-F016-485E-B475-9C4414916B19}" destId="{9C06D691-8A77-4766-BBDA-E68C4FC89C43}" srcOrd="2" destOrd="0" parTransId="{ED7E1AD9-9A41-42C3-A065-509402A7C227}" sibTransId="{8C01528C-8F27-4634-ABFF-2D1963C9FBCC}"/>
    <dgm:cxn modelId="{7E18EBBB-9CC4-496D-A496-B1A66D3171ED}" type="presOf" srcId="{5E41079C-3721-422F-AA9B-F12E8EAD3F12}" destId="{D65368FC-178F-44CA-B824-22D3CE3894C5}" srcOrd="1" destOrd="0" presId="urn:microsoft.com/office/officeart/2011/layout/CircleProcess"/>
    <dgm:cxn modelId="{9919EBBB-74C7-42A6-AA07-71B792A7634E}" type="presOf" srcId="{5E41079C-3721-422F-AA9B-F12E8EAD3F12}" destId="{43901C9A-8D53-4318-8C5C-F4ABF93F1A53}" srcOrd="0" destOrd="0" presId="urn:microsoft.com/office/officeart/2011/layout/CircleProcess"/>
    <dgm:cxn modelId="{CDC6F2C4-D4EC-440C-A04A-9AFDBAF1DE33}" type="presOf" srcId="{2217AD26-9958-4EF9-B4C6-1B50E48C7BD3}" destId="{09B392EF-97B8-4B0B-8A3A-F53CFEE4FAAC}" srcOrd="1" destOrd="0" presId="urn:microsoft.com/office/officeart/2011/layout/CircleProcess"/>
    <dgm:cxn modelId="{2BB109C8-3AF0-4336-80F5-163DFF62C2CA}" srcId="{62210B3C-F016-485E-B475-9C4414916B19}" destId="{2217AD26-9958-4EF9-B4C6-1B50E48C7BD3}" srcOrd="3" destOrd="0" parTransId="{D44DB50C-B7A4-4FB6-B9DD-28AE31037555}" sibTransId="{3300FB18-B8F0-4E24-8315-EC6A10A85718}"/>
    <dgm:cxn modelId="{791D77D0-CB45-4FE0-86B4-D5CEC4F2524F}" type="presOf" srcId="{9C06D691-8A77-4766-BBDA-E68C4FC89C43}" destId="{B29C6810-C756-4914-B0B9-1500175A47ED}" srcOrd="0" destOrd="0" presId="urn:microsoft.com/office/officeart/2011/layout/CircleProcess"/>
    <dgm:cxn modelId="{4DF82CDA-96A5-4AAB-82B2-13212D6C38AD}" srcId="{62210B3C-F016-485E-B475-9C4414916B19}" destId="{0A10EC23-3526-413A-A020-75ED817E2EE0}" srcOrd="4" destOrd="0" parTransId="{53FF279C-580D-4713-85CA-7B9165C84847}" sibTransId="{4CFE88A6-CBC5-4CAF-A845-188A2DB357D9}"/>
    <dgm:cxn modelId="{A1EE5EEA-34AE-4437-95C0-978D367E0F7C}" type="presOf" srcId="{8674A5F7-00A6-416F-84BF-48FABE54246F}" destId="{EEAA6739-DA3E-4E48-8501-608179E2A0C0}" srcOrd="1" destOrd="0" presId="urn:microsoft.com/office/officeart/2011/layout/CircleProcess"/>
    <dgm:cxn modelId="{141FAF75-E022-462C-9BEB-E42A44FC69D2}" type="presParOf" srcId="{2CD319C2-F236-4DB5-BE97-E55FD45C217D}" destId="{E174DD90-7225-4DF2-A531-C2EB0E0882E5}" srcOrd="0" destOrd="0" presId="urn:microsoft.com/office/officeart/2011/layout/CircleProcess"/>
    <dgm:cxn modelId="{0FE628D9-65A7-4D36-9E91-B3F01DD23510}" type="presParOf" srcId="{E174DD90-7225-4DF2-A531-C2EB0E0882E5}" destId="{6B3A4356-EB17-4D09-AD8E-402E7421BCE3}" srcOrd="0" destOrd="0" presId="urn:microsoft.com/office/officeart/2011/layout/CircleProcess"/>
    <dgm:cxn modelId="{AAB28043-D7C2-4D38-8BE1-BBC5AD5B2597}" type="presParOf" srcId="{2CD319C2-F236-4DB5-BE97-E55FD45C217D}" destId="{46865D35-60C1-4781-B12C-873C4575BA9F}" srcOrd="1" destOrd="0" presId="urn:microsoft.com/office/officeart/2011/layout/CircleProcess"/>
    <dgm:cxn modelId="{A0630BDF-BA65-4A66-90FB-D45B9DD762A6}" type="presParOf" srcId="{46865D35-60C1-4781-B12C-873C4575BA9F}" destId="{43901C9A-8D53-4318-8C5C-F4ABF93F1A53}" srcOrd="0" destOrd="0" presId="urn:microsoft.com/office/officeart/2011/layout/CircleProcess"/>
    <dgm:cxn modelId="{7310AE1F-87B2-4AC3-8765-5431A171F0BE}" type="presParOf" srcId="{2CD319C2-F236-4DB5-BE97-E55FD45C217D}" destId="{D65368FC-178F-44CA-B824-22D3CE3894C5}" srcOrd="2" destOrd="0" presId="urn:microsoft.com/office/officeart/2011/layout/CircleProcess"/>
    <dgm:cxn modelId="{03B6000D-E480-4CDB-AFDC-DDB94443611E}" type="presParOf" srcId="{2CD319C2-F236-4DB5-BE97-E55FD45C217D}" destId="{B53CDEFB-95AF-4994-80E6-27B6A5D8C1E6}" srcOrd="3" destOrd="0" presId="urn:microsoft.com/office/officeart/2011/layout/CircleProcess"/>
    <dgm:cxn modelId="{C927DCD8-696D-470A-BD3D-65D909D3F313}" type="presParOf" srcId="{B53CDEFB-95AF-4994-80E6-27B6A5D8C1E6}" destId="{0C54B5D8-9FAC-4899-B28D-D01FD8FE37DC}" srcOrd="0" destOrd="0" presId="urn:microsoft.com/office/officeart/2011/layout/CircleProcess"/>
    <dgm:cxn modelId="{2C071EAE-D3EA-4449-B861-6F7E96D9C8C6}" type="presParOf" srcId="{2CD319C2-F236-4DB5-BE97-E55FD45C217D}" destId="{D26651E2-7537-4F43-9802-9876372CFB92}" srcOrd="4" destOrd="0" presId="urn:microsoft.com/office/officeart/2011/layout/CircleProcess"/>
    <dgm:cxn modelId="{3762C71C-BAAC-4C54-A7E5-0853192C30A6}" type="presParOf" srcId="{D26651E2-7537-4F43-9802-9876372CFB92}" destId="{8BB80CDF-A290-4EF6-939B-B0EAC29760A0}" srcOrd="0" destOrd="0" presId="urn:microsoft.com/office/officeart/2011/layout/CircleProcess"/>
    <dgm:cxn modelId="{0763A4AE-6F19-45B5-81E1-9F0DEF206356}" type="presParOf" srcId="{2CD319C2-F236-4DB5-BE97-E55FD45C217D}" destId="{1F73D2AB-B0FB-48B1-B509-14FDD65B4305}" srcOrd="5" destOrd="0" presId="urn:microsoft.com/office/officeart/2011/layout/CircleProcess"/>
    <dgm:cxn modelId="{9009084C-409C-47A3-AB98-559ACA7A81D3}" type="presParOf" srcId="{2CD319C2-F236-4DB5-BE97-E55FD45C217D}" destId="{DC8CF673-69EF-458D-975C-BB27183E58B4}" srcOrd="6" destOrd="0" presId="urn:microsoft.com/office/officeart/2011/layout/CircleProcess"/>
    <dgm:cxn modelId="{9533B35D-FA3E-4D6E-9A73-EA7A5E335701}" type="presParOf" srcId="{DC8CF673-69EF-458D-975C-BB27183E58B4}" destId="{426B5882-AB12-4011-A291-D419BF292033}" srcOrd="0" destOrd="0" presId="urn:microsoft.com/office/officeart/2011/layout/CircleProcess"/>
    <dgm:cxn modelId="{8081E0FE-3B21-40DC-A032-B378013870B9}" type="presParOf" srcId="{2CD319C2-F236-4DB5-BE97-E55FD45C217D}" destId="{4D38B0D0-860C-4674-B070-6EBEAF2F5F7C}" srcOrd="7" destOrd="0" presId="urn:microsoft.com/office/officeart/2011/layout/CircleProcess"/>
    <dgm:cxn modelId="{F310C369-1F35-40CA-8F0D-05AE1D3B327F}" type="presParOf" srcId="{4D38B0D0-860C-4674-B070-6EBEAF2F5F7C}" destId="{288E0965-EDF6-4822-A564-375F249F0E48}" srcOrd="0" destOrd="0" presId="urn:microsoft.com/office/officeart/2011/layout/CircleProcess"/>
    <dgm:cxn modelId="{2A50DCB0-9364-4C32-B3C6-FAB52EEF4F9A}" type="presParOf" srcId="{2CD319C2-F236-4DB5-BE97-E55FD45C217D}" destId="{09B392EF-97B8-4B0B-8A3A-F53CFEE4FAAC}" srcOrd="8" destOrd="0" presId="urn:microsoft.com/office/officeart/2011/layout/CircleProcess"/>
    <dgm:cxn modelId="{3400512E-EBDC-45B3-A49F-213853F12EC1}" type="presParOf" srcId="{2CD319C2-F236-4DB5-BE97-E55FD45C217D}" destId="{7A6547D5-7FE4-4F2C-AE30-19835427A0D2}" srcOrd="9" destOrd="0" presId="urn:microsoft.com/office/officeart/2011/layout/CircleProcess"/>
    <dgm:cxn modelId="{10062AB0-C96D-4CCC-A233-44DB3A846CA0}" type="presParOf" srcId="{7A6547D5-7FE4-4F2C-AE30-19835427A0D2}" destId="{F94ACACD-D72A-4FED-9191-E011692E36F9}" srcOrd="0" destOrd="0" presId="urn:microsoft.com/office/officeart/2011/layout/CircleProcess"/>
    <dgm:cxn modelId="{5DD28DB3-87FD-4F80-98CD-45D45F12C68E}" type="presParOf" srcId="{2CD319C2-F236-4DB5-BE97-E55FD45C217D}" destId="{BE89D3FB-A0E9-4B0F-8257-436CEFE3CA0E}" srcOrd="10" destOrd="0" presId="urn:microsoft.com/office/officeart/2011/layout/CircleProcess"/>
    <dgm:cxn modelId="{060C2AD1-3B54-4273-B054-8A655E524012}" type="presParOf" srcId="{BE89D3FB-A0E9-4B0F-8257-436CEFE3CA0E}" destId="{B29C6810-C756-4914-B0B9-1500175A47ED}" srcOrd="0" destOrd="0" presId="urn:microsoft.com/office/officeart/2011/layout/CircleProcess"/>
    <dgm:cxn modelId="{77ACFAA8-9291-4AD0-B85E-3DB65ACCE2A7}" type="presParOf" srcId="{2CD319C2-F236-4DB5-BE97-E55FD45C217D}" destId="{FD1C1D0C-50ED-4BCF-9A50-3A4A8648AA07}" srcOrd="11" destOrd="0" presId="urn:microsoft.com/office/officeart/2011/layout/CircleProcess"/>
    <dgm:cxn modelId="{85216795-231C-4C81-B380-E33C7E327053}" type="presParOf" srcId="{2CD319C2-F236-4DB5-BE97-E55FD45C217D}" destId="{F39778B5-D9F8-4083-8343-B6104300E258}" srcOrd="12" destOrd="0" presId="urn:microsoft.com/office/officeart/2011/layout/CircleProcess"/>
    <dgm:cxn modelId="{15C423D4-72B9-4BC2-8E72-0B5DE746EA7A}" type="presParOf" srcId="{F39778B5-D9F8-4083-8343-B6104300E258}" destId="{8D0BB213-38C3-422F-9DD1-667587B01D48}" srcOrd="0" destOrd="0" presId="urn:microsoft.com/office/officeart/2011/layout/CircleProcess"/>
    <dgm:cxn modelId="{8A8ACE73-4AE0-49D5-B175-5531F5A87394}" type="presParOf" srcId="{2CD319C2-F236-4DB5-BE97-E55FD45C217D}" destId="{3642981E-BEA9-4721-9D1C-B061E0C83CC5}" srcOrd="13" destOrd="0" presId="urn:microsoft.com/office/officeart/2011/layout/CircleProcess"/>
    <dgm:cxn modelId="{6F720F07-7A7A-47ED-9A62-D8B78048935F}" type="presParOf" srcId="{3642981E-BEA9-4721-9D1C-B061E0C83CC5}" destId="{3358A0F0-40F1-4D89-96A9-0482D782C34D}" srcOrd="0" destOrd="0" presId="urn:microsoft.com/office/officeart/2011/layout/CircleProcess"/>
    <dgm:cxn modelId="{1EA5C879-9FD9-4A89-991B-CBC76C4F6C5A}" type="presParOf" srcId="{2CD319C2-F236-4DB5-BE97-E55FD45C217D}" destId="{9FD207C7-8637-4EBC-AB18-DA797575E7B4}" srcOrd="14" destOrd="0" presId="urn:microsoft.com/office/officeart/2011/layout/CircleProcess"/>
    <dgm:cxn modelId="{F595612B-4160-4730-AD40-C2D60312E13E}" type="presParOf" srcId="{2CD319C2-F236-4DB5-BE97-E55FD45C217D}" destId="{653D7D23-E716-4705-8024-0CC39162798B}" srcOrd="15" destOrd="0" presId="urn:microsoft.com/office/officeart/2011/layout/CircleProcess"/>
    <dgm:cxn modelId="{C1F5F1F6-2A9E-4859-8F3B-1BF7119A3692}" type="presParOf" srcId="{653D7D23-E716-4705-8024-0CC39162798B}" destId="{E3FB39B1-9279-401D-AA68-807BD1384317}" srcOrd="0" destOrd="0" presId="urn:microsoft.com/office/officeart/2011/layout/CircleProcess"/>
    <dgm:cxn modelId="{B90F8345-CA35-41DE-B322-19727F016006}" type="presParOf" srcId="{2CD319C2-F236-4DB5-BE97-E55FD45C217D}" destId="{8182E299-061F-441D-9492-C37F92C3C4AF}" srcOrd="16" destOrd="0" presId="urn:microsoft.com/office/officeart/2011/layout/CircleProcess"/>
    <dgm:cxn modelId="{8EB5A073-F9C6-4DAC-9B58-37BFA9F6BD7B}" type="presParOf" srcId="{8182E299-061F-441D-9492-C37F92C3C4AF}" destId="{B9D7D7DB-4057-43B7-94A6-E448ECDB9374}" srcOrd="0" destOrd="0" presId="urn:microsoft.com/office/officeart/2011/layout/CircleProcess"/>
    <dgm:cxn modelId="{384116A9-C7CA-41C4-B96C-AC1787C102CE}" type="presParOf" srcId="{2CD319C2-F236-4DB5-BE97-E55FD45C217D}" destId="{EEAA6739-DA3E-4E48-8501-608179E2A0C0}" srcOrd="1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A4356-EB17-4D09-AD8E-402E7421BCE3}">
      <dsp:nvSpPr>
        <dsp:cNvPr id="0" name=""/>
        <dsp:cNvSpPr/>
      </dsp:nvSpPr>
      <dsp:spPr>
        <a:xfrm>
          <a:off x="9955687" y="989396"/>
          <a:ext cx="1835229" cy="18348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01C9A-8D53-4318-8C5C-F4ABF93F1A53}">
      <dsp:nvSpPr>
        <dsp:cNvPr id="0" name=""/>
        <dsp:cNvSpPr/>
      </dsp:nvSpPr>
      <dsp:spPr>
        <a:xfrm>
          <a:off x="10017483" y="1050570"/>
          <a:ext cx="1712803" cy="17125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Collections and Appeals</a:t>
          </a:r>
        </a:p>
      </dsp:txBody>
      <dsp:txXfrm>
        <a:off x="10262336" y="1295263"/>
        <a:ext cx="1223097" cy="1223146"/>
      </dsp:txXfrm>
    </dsp:sp>
    <dsp:sp modelId="{0C54B5D8-9FAC-4899-B28D-D01FD8FE37DC}">
      <dsp:nvSpPr>
        <dsp:cNvPr id="0" name=""/>
        <dsp:cNvSpPr/>
      </dsp:nvSpPr>
      <dsp:spPr>
        <a:xfrm rot="2700000">
          <a:off x="8059956" y="989190"/>
          <a:ext cx="1834971" cy="183497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80CDF-A290-4EF6-939B-B0EAC29760A0}">
      <dsp:nvSpPr>
        <dsp:cNvPr id="0" name=""/>
        <dsp:cNvSpPr/>
      </dsp:nvSpPr>
      <dsp:spPr>
        <a:xfrm>
          <a:off x="8121623" y="1050570"/>
          <a:ext cx="1712803" cy="17125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Payment Posting</a:t>
          </a:r>
        </a:p>
      </dsp:txBody>
      <dsp:txXfrm>
        <a:off x="8366476" y="1295263"/>
        <a:ext cx="1223097" cy="1223146"/>
      </dsp:txXfrm>
    </dsp:sp>
    <dsp:sp modelId="{426B5882-AB12-4011-A291-D419BF292033}">
      <dsp:nvSpPr>
        <dsp:cNvPr id="0" name=""/>
        <dsp:cNvSpPr/>
      </dsp:nvSpPr>
      <dsp:spPr>
        <a:xfrm rot="2700000">
          <a:off x="6164096" y="989190"/>
          <a:ext cx="1834971" cy="183497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E0965-EDF6-4822-A564-375F249F0E48}">
      <dsp:nvSpPr>
        <dsp:cNvPr id="0" name=""/>
        <dsp:cNvSpPr/>
      </dsp:nvSpPr>
      <dsp:spPr>
        <a:xfrm>
          <a:off x="6225763" y="1050570"/>
          <a:ext cx="1712803" cy="17125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Billing</a:t>
          </a:r>
        </a:p>
      </dsp:txBody>
      <dsp:txXfrm>
        <a:off x="6470616" y="1295263"/>
        <a:ext cx="1223097" cy="1223146"/>
      </dsp:txXfrm>
    </dsp:sp>
    <dsp:sp modelId="{F94ACACD-D72A-4FED-9191-E011692E36F9}">
      <dsp:nvSpPr>
        <dsp:cNvPr id="0" name=""/>
        <dsp:cNvSpPr/>
      </dsp:nvSpPr>
      <dsp:spPr>
        <a:xfrm rot="2700000">
          <a:off x="4268236" y="989190"/>
          <a:ext cx="1834971" cy="183497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C6810-C756-4914-B0B9-1500175A47ED}">
      <dsp:nvSpPr>
        <dsp:cNvPr id="0" name=""/>
        <dsp:cNvSpPr/>
      </dsp:nvSpPr>
      <dsp:spPr>
        <a:xfrm>
          <a:off x="4329903" y="1050570"/>
          <a:ext cx="1712803" cy="17125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Timekeeping</a:t>
          </a:r>
        </a:p>
      </dsp:txBody>
      <dsp:txXfrm>
        <a:off x="4573590" y="1295263"/>
        <a:ext cx="1223097" cy="1223146"/>
      </dsp:txXfrm>
    </dsp:sp>
    <dsp:sp modelId="{8D0BB213-38C3-422F-9DD1-667587B01D48}">
      <dsp:nvSpPr>
        <dsp:cNvPr id="0" name=""/>
        <dsp:cNvSpPr/>
      </dsp:nvSpPr>
      <dsp:spPr>
        <a:xfrm rot="2700000">
          <a:off x="2372377" y="989190"/>
          <a:ext cx="1834971" cy="183497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8A0F0-40F1-4D89-96A9-0482D782C34D}">
      <dsp:nvSpPr>
        <dsp:cNvPr id="0" name=""/>
        <dsp:cNvSpPr/>
      </dsp:nvSpPr>
      <dsp:spPr>
        <a:xfrm>
          <a:off x="2434043" y="1050570"/>
          <a:ext cx="1712803" cy="17125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u="none" kern="1200" dirty="0">
              <a:solidFill>
                <a:schemeClr val="bg1"/>
              </a:solidFill>
              <a:effectLst/>
            </a:rPr>
            <a:t>Authorization</a:t>
          </a:r>
        </a:p>
      </dsp:txBody>
      <dsp:txXfrm>
        <a:off x="2677730" y="1295263"/>
        <a:ext cx="1223097" cy="1223146"/>
      </dsp:txXfrm>
    </dsp:sp>
    <dsp:sp modelId="{E3FB39B1-9279-401D-AA68-807BD1384317}">
      <dsp:nvSpPr>
        <dsp:cNvPr id="0" name=""/>
        <dsp:cNvSpPr/>
      </dsp:nvSpPr>
      <dsp:spPr>
        <a:xfrm rot="2700000">
          <a:off x="476517" y="989190"/>
          <a:ext cx="1834971" cy="183497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7D7DB-4057-43B7-94A6-E448ECDB9374}">
      <dsp:nvSpPr>
        <dsp:cNvPr id="0" name=""/>
        <dsp:cNvSpPr/>
      </dsp:nvSpPr>
      <dsp:spPr>
        <a:xfrm>
          <a:off x="537018" y="1050570"/>
          <a:ext cx="1712803" cy="17125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Eligibility</a:t>
          </a:r>
        </a:p>
      </dsp:txBody>
      <dsp:txXfrm>
        <a:off x="781870" y="1295263"/>
        <a:ext cx="1223097" cy="1223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63E27-B735-4FA2-85DF-1B0563632AFB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C85C3-FE46-4594-85B6-87C5E8126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C85C3-FE46-4594-85B6-87C5E8126D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11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C85C3-FE46-4594-85B6-87C5E8126D0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29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C85C3-FE46-4594-85B6-87C5E8126D0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47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C85C3-FE46-4594-85B6-87C5E8126D0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4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C85C3-FE46-4594-85B6-87C5E8126D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5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C85C3-FE46-4594-85B6-87C5E8126D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2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C85C3-FE46-4594-85B6-87C5E8126D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58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C85C3-FE46-4594-85B6-87C5E8126D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12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C85C3-FE46-4594-85B6-87C5E8126D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79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C85C3-FE46-4594-85B6-87C5E8126D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30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C85C3-FE46-4594-85B6-87C5E8126D0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08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C85C3-FE46-4594-85B6-87C5E8126D0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00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70150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76578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673163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95589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32206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350884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24367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669126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0448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51113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7539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36042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0424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6854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01199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2983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08026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2329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ransition spd="slow">
    <p:wip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babilling.ne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www.ababilling.net/" TargetMode="External"/><Relationship Id="rId4" Type="http://schemas.openxmlformats.org/officeDocument/2006/relationships/hyperlink" Target="https://www.facebook.com/groups/ababillinginshelp/?fref=n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uerlaw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971800"/>
            <a:ext cx="8920716" cy="809664"/>
          </a:xfrm>
        </p:spPr>
        <p:txBody>
          <a:bodyPr/>
          <a:lstStyle/>
          <a:p>
            <a:r>
              <a:rPr lang="en-US" sz="4000" dirty="0"/>
              <a:t>Building an “In House” Billing Team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583" y="4518837"/>
            <a:ext cx="8144134" cy="215634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sz="1800" i="1" dirty="0"/>
          </a:p>
          <a:p>
            <a:r>
              <a:rPr lang="en-US" sz="1800" i="1" dirty="0"/>
              <a:t> </a:t>
            </a:r>
          </a:p>
          <a:p>
            <a:r>
              <a:rPr lang="en-US" sz="1800" i="1" dirty="0"/>
              <a:t> ABA Therapy Billing and Insurance Services</a:t>
            </a:r>
          </a:p>
          <a:p>
            <a:r>
              <a:rPr lang="en-US" sz="1800" i="1" dirty="0"/>
              <a:t>Presented by Michele Silcox </a:t>
            </a:r>
          </a:p>
          <a:p>
            <a:endParaRPr lang="en-US" sz="1800" i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615" y="4918644"/>
            <a:ext cx="1634555" cy="163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8570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Codes and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57399"/>
            <a:ext cx="10951902" cy="4703885"/>
          </a:xfrm>
        </p:spPr>
        <p:txBody>
          <a:bodyPr>
            <a:normAutofit/>
          </a:bodyPr>
          <a:lstStyle/>
          <a:p>
            <a:r>
              <a:rPr lang="en-US" dirty="0"/>
              <a:t>Translating Codes into Services</a:t>
            </a:r>
          </a:p>
          <a:p>
            <a:pPr lvl="1"/>
            <a:r>
              <a:rPr lang="en-US" dirty="0"/>
              <a:t>Set up on the front end with software or billing staff must “code” services</a:t>
            </a:r>
          </a:p>
          <a:p>
            <a:pPr lvl="1"/>
            <a:r>
              <a:rPr lang="en-US" dirty="0"/>
              <a:t>Options: create tools to help staff crosswalk service descriptions (i.e. supervision, parent training) to the appropriate code</a:t>
            </a:r>
          </a:p>
          <a:p>
            <a:r>
              <a:rPr lang="en-US" dirty="0"/>
              <a:t>Units</a:t>
            </a:r>
          </a:p>
          <a:p>
            <a:pPr lvl="1"/>
            <a:r>
              <a:rPr lang="en-US" dirty="0"/>
              <a:t>Important to have staff schedule appropriately based on units</a:t>
            </a:r>
          </a:p>
          <a:p>
            <a:pPr lvl="1"/>
            <a:r>
              <a:rPr lang="en-US" dirty="0"/>
              <a:t>Examples: H2019 = 15 minutes, 0370T = untimed, 0364T = 30 minutes, H0032 = 1 hour</a:t>
            </a:r>
          </a:p>
          <a:p>
            <a:r>
              <a:rPr lang="en-US" dirty="0"/>
              <a:t>Rounding </a:t>
            </a:r>
          </a:p>
          <a:p>
            <a:pPr lvl="1"/>
            <a:r>
              <a:rPr lang="en-US" dirty="0"/>
              <a:t>Always have staff record time according to what they actually do</a:t>
            </a:r>
          </a:p>
          <a:p>
            <a:pPr lvl="1"/>
            <a:r>
              <a:rPr lang="en-US" dirty="0"/>
              <a:t>Rounding will occur on the “back end” through billers or software</a:t>
            </a:r>
          </a:p>
          <a:p>
            <a:pPr lvl="1"/>
            <a:r>
              <a:rPr lang="en-US" dirty="0"/>
              <a:t>“Partial units” provided by staff will round up or down for billing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06912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6973" y="2893460"/>
            <a:ext cx="109520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/>
              <a:t>Payment Posting, Collections and Appeals</a:t>
            </a:r>
          </a:p>
        </p:txBody>
      </p:sp>
    </p:spTree>
    <p:extLst>
      <p:ext uri="{BB962C8B-B14F-4D97-AF65-F5344CB8AC3E}">
        <p14:creationId xmlns:p14="http://schemas.microsoft.com/office/powerpoint/2010/main" val="211433739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Understanding EOBs and Electronic Remits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36531"/>
            <a:ext cx="9896825" cy="4475285"/>
          </a:xfrm>
        </p:spPr>
        <p:txBody>
          <a:bodyPr>
            <a:normAutofit/>
          </a:bodyPr>
          <a:lstStyle/>
          <a:p>
            <a:r>
              <a:rPr lang="en-US" dirty="0"/>
              <a:t>First, have a way to record what you billed</a:t>
            </a:r>
          </a:p>
          <a:p>
            <a:r>
              <a:rPr lang="en-US" dirty="0"/>
              <a:t>Look for incorrectly paid claims</a:t>
            </a:r>
          </a:p>
          <a:p>
            <a:pPr lvl="1"/>
            <a:r>
              <a:rPr lang="en-US" dirty="0"/>
              <a:t>Skipped claims</a:t>
            </a:r>
          </a:p>
          <a:p>
            <a:pPr lvl="1"/>
            <a:r>
              <a:rPr lang="en-US" dirty="0"/>
              <a:t>Short payments</a:t>
            </a:r>
          </a:p>
          <a:p>
            <a:pPr lvl="1"/>
            <a:r>
              <a:rPr lang="en-US" dirty="0"/>
              <a:t>Over payments</a:t>
            </a:r>
          </a:p>
          <a:p>
            <a:pPr lvl="1"/>
            <a:r>
              <a:rPr lang="en-US" dirty="0"/>
              <a:t>Out of network processing</a:t>
            </a:r>
          </a:p>
          <a:p>
            <a:r>
              <a:rPr lang="en-US" dirty="0"/>
              <a:t>Becoming an expert at interpreting EOBs and incorrectly paid claims is critical to collections</a:t>
            </a:r>
          </a:p>
          <a:p>
            <a:pPr lvl="1"/>
            <a:r>
              <a:rPr lang="en-US" dirty="0"/>
              <a:t>Saves time and energy to correctly problem solve your EOBs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&lt;strong&gt;PAID&lt;/strong&gt; Rubber Stamp | Download this image in its ORIGINAL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1985">
            <a:off x="8488768" y="2720434"/>
            <a:ext cx="2027759" cy="79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3836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Recording Payments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36531"/>
            <a:ext cx="9896825" cy="4475285"/>
          </a:xfrm>
        </p:spPr>
        <p:txBody>
          <a:bodyPr>
            <a:normAutofit/>
          </a:bodyPr>
          <a:lstStyle/>
          <a:p>
            <a:r>
              <a:rPr lang="en-US" sz="2800" dirty="0"/>
              <a:t>Payment Application</a:t>
            </a:r>
          </a:p>
          <a:p>
            <a:pPr lvl="1"/>
            <a:r>
              <a:rPr lang="en-US" sz="2400" dirty="0"/>
              <a:t>Accurate payment tracking is critical</a:t>
            </a:r>
          </a:p>
          <a:p>
            <a:pPr lvl="1"/>
            <a:r>
              <a:rPr lang="en-US" sz="2400" dirty="0"/>
              <a:t>Use your practice management software or carefully use Excel</a:t>
            </a:r>
          </a:p>
          <a:p>
            <a:endParaRPr lang="en-US" sz="2800" dirty="0"/>
          </a:p>
          <a:p>
            <a:r>
              <a:rPr lang="en-US" sz="2800" dirty="0"/>
              <a:t>Record patient responsibility so you can bill parents</a:t>
            </a:r>
          </a:p>
          <a:p>
            <a:pPr lvl="1"/>
            <a:r>
              <a:rPr lang="en-US" sz="2400" dirty="0"/>
              <a:t>Parents are receiving EOBs as well, so there shouldn’t be surprises</a:t>
            </a:r>
          </a:p>
          <a:p>
            <a:pPr lvl="1"/>
            <a:r>
              <a:rPr lang="en-US" sz="2400" dirty="0"/>
              <a:t>You cannot write of co-pays or coinsurance</a:t>
            </a:r>
          </a:p>
          <a:p>
            <a:endParaRPr lang="en-US" sz="2800" b="1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 descr="Gratis vektorgrafik: Faktura, Räkningen, Kuvert, Pengar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879" y="4696177"/>
            <a:ext cx="1479219" cy="150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9527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Corrected Claims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772" y="2137146"/>
            <a:ext cx="10505130" cy="4455040"/>
          </a:xfrm>
        </p:spPr>
        <p:txBody>
          <a:bodyPr>
            <a:normAutofit/>
          </a:bodyPr>
          <a:lstStyle/>
          <a:p>
            <a:r>
              <a:rPr lang="en-US" dirty="0"/>
              <a:t>When is the right time and how do I do it?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2C32CD-021F-43DE-802D-F323336F7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565" y="2942472"/>
            <a:ext cx="703897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2175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Appeals </a:t>
            </a:r>
            <a:r>
              <a:rPr lang="en-US"/>
              <a:t>and Disputes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772" y="2137146"/>
            <a:ext cx="10505130" cy="44550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Interpreting incorrectly paid EOBs is important</a:t>
            </a:r>
          </a:p>
          <a:p>
            <a:pPr lvl="1"/>
            <a:r>
              <a:rPr lang="en-US" dirty="0"/>
              <a:t>Be sure to get to the “real” reason for incorrect EOBs</a:t>
            </a:r>
          </a:p>
          <a:p>
            <a:r>
              <a:rPr lang="en-US" dirty="0"/>
              <a:t>Simply sending claims back for reprocessing may not solve the problem</a:t>
            </a:r>
          </a:p>
          <a:p>
            <a:pPr lvl="1"/>
            <a:r>
              <a:rPr lang="en-US" dirty="0"/>
              <a:t>May just delay payment further</a:t>
            </a:r>
          </a:p>
          <a:p>
            <a:r>
              <a:rPr lang="en-US" dirty="0"/>
              <a:t>Be ready to send appeals out – most of us wait too long!</a:t>
            </a:r>
          </a:p>
          <a:p>
            <a:pPr lvl="1"/>
            <a:r>
              <a:rPr lang="en-US" dirty="0"/>
              <a:t>Include details of phone calls made to rectify the situation (Ref#, name, date)</a:t>
            </a:r>
          </a:p>
          <a:p>
            <a:pPr lvl="1"/>
            <a:r>
              <a:rPr lang="en-US" dirty="0"/>
              <a:t>Parent involvement can expedite the process- get the clock ticking</a:t>
            </a:r>
          </a:p>
          <a:p>
            <a:r>
              <a:rPr lang="en-US" dirty="0"/>
              <a:t>Initial appeal (usually 30-60 days)</a:t>
            </a:r>
          </a:p>
          <a:p>
            <a:r>
              <a:rPr lang="en-US" dirty="0"/>
              <a:t>Secondary appeal (another 60+ days) last chance to add documentation</a:t>
            </a:r>
          </a:p>
          <a:p>
            <a:r>
              <a:rPr lang="en-US" dirty="0"/>
              <a:t>External appeal is your last appeal option</a:t>
            </a:r>
          </a:p>
          <a:p>
            <a:r>
              <a:rPr lang="en-US" dirty="0"/>
              <a:t>State DOI complaint</a:t>
            </a:r>
          </a:p>
        </p:txBody>
      </p:sp>
    </p:spTree>
    <p:extLst>
      <p:ext uri="{BB962C8B-B14F-4D97-AF65-F5344CB8AC3E}">
        <p14:creationId xmlns:p14="http://schemas.microsoft.com/office/powerpoint/2010/main" val="398583876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109" y="2893460"/>
            <a:ext cx="108792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/>
              <a:t>Managing your “In House” Billing</a:t>
            </a:r>
          </a:p>
        </p:txBody>
      </p:sp>
    </p:spTree>
    <p:extLst>
      <p:ext uri="{BB962C8B-B14F-4D97-AF65-F5344CB8AC3E}">
        <p14:creationId xmlns:p14="http://schemas.microsoft.com/office/powerpoint/2010/main" val="2189278380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Involved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246487"/>
            <a:ext cx="9613861" cy="399029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Get familiar with your state mandate and state laws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Also know any state that you have policies for families where the home state is not your local</a:t>
            </a:r>
          </a:p>
          <a:p>
            <a:pPr>
              <a:lnSpc>
                <a:spcPct val="150000"/>
              </a:lnSpc>
            </a:pPr>
            <a:r>
              <a:rPr lang="en-US" dirty="0"/>
              <a:t>Get involved with Public Policy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Autism Law Summit</a:t>
            </a:r>
          </a:p>
          <a:p>
            <a:pPr>
              <a:lnSpc>
                <a:spcPct val="150000"/>
              </a:lnSpc>
            </a:pPr>
            <a:r>
              <a:rPr lang="en-US" dirty="0"/>
              <a:t>Utilize Insurance Medical Directors, State Department of Insurance and a Healthcare Attorney when appropriate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Be prepared to fight recoups and offsets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55376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19" y="753228"/>
            <a:ext cx="9857764" cy="1080938"/>
          </a:xfrm>
        </p:spPr>
        <p:txBody>
          <a:bodyPr/>
          <a:lstStyle/>
          <a:p>
            <a:r>
              <a:rPr lang="en-US" dirty="0"/>
              <a:t>Set Guidelines and Metrics to Measure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246487"/>
            <a:ext cx="9613861" cy="39902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Build the appropriate processes for each area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Set clear guidelines and write the policies and procedures</a:t>
            </a:r>
          </a:p>
          <a:p>
            <a:pPr>
              <a:lnSpc>
                <a:spcPct val="150000"/>
              </a:lnSpc>
            </a:pPr>
            <a:r>
              <a:rPr lang="en-US" dirty="0"/>
              <a:t>Then Measure, Measure, Measure and look for areas of improvement to process or need for escalated action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Don’t wait until it’s too late and you aren’t able to recover due to timely filing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Don’t miss the low hanging fruit by avoiding the regular review of data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36673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Sweat the Small Stuff!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246487"/>
            <a:ext cx="9613861" cy="39902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Develop your metrics, measure your success but understand that Insurance billing and collections will have a percent that is not collected for a variety of reasons.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Learn the difference between low hanging fruit that can be cleaned up and processes improved that over time will save money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VS a one-off issue that can cost more to resolve with effort and resources the return on that cost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3647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Billing and Collections Process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894663"/>
              </p:ext>
            </p:extLst>
          </p:nvPr>
        </p:nvGraphicFramePr>
        <p:xfrm>
          <a:off x="0" y="2122312"/>
          <a:ext cx="11887200" cy="3813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7011330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58AB5E-0D68-482A-84CD-38C86BCC5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135" y="2240416"/>
            <a:ext cx="4039216" cy="1862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Reviewing Accounts Receivable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50" y="2079381"/>
            <a:ext cx="9896825" cy="44752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Run your Aging regularly!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Keep the billing current and payments posted daily/weekly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Have a clean cutoff for Year End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With most software, this is a simple report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Report should distinguish difference between Insurance A/R and Patient A/R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Look for trends and issues from the big picture perspective as well as line by line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Utilize Provider Reps for collections projects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836543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Checks and Balances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62014"/>
            <a:ext cx="9613861" cy="438601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Payment Posting is critical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Are you using portals for remits?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Do you have your deposits set as EFT?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Do you tie out to what is deposited to your bank account?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Are you adjusting from fee schedule to contracted amount during posting?</a:t>
            </a:r>
          </a:p>
          <a:p>
            <a:pPr>
              <a:lnSpc>
                <a:spcPct val="150000"/>
              </a:lnSpc>
            </a:pPr>
            <a:r>
              <a:rPr lang="en-US" dirty="0"/>
              <a:t>Evaluation of open claims with Portals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Compare open dates of service with information you can see on the portal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If something shows paid, research if you received check and applied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B51CF5-005E-4543-BD9C-54DFC2308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7006">
            <a:off x="8845954" y="1820046"/>
            <a:ext cx="2573266" cy="20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63353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Aging is part of your AR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246487"/>
            <a:ext cx="9613861" cy="39902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Parent Responsibility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Are your payments posted properly to allocate parent responsibility?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Are you sending out statements frequently?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Do you have an easy method for parents to pay invoices (</a:t>
            </a:r>
            <a:r>
              <a:rPr lang="en-US" dirty="0" err="1"/>
              <a:t>eg</a:t>
            </a:r>
            <a:r>
              <a:rPr lang="en-US" dirty="0"/>
              <a:t> PayPal)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Do you discuss patient responsibility up front with families?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662468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Offs / Bad Debt Expense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00021"/>
            <a:ext cx="9613861" cy="452550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err="1"/>
              <a:t>Secondaries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Have you determined the amount you can collect from Secondary insurance</a:t>
            </a:r>
          </a:p>
          <a:p>
            <a:r>
              <a:rPr lang="en-US" dirty="0"/>
              <a:t>Insurance Write Off</a:t>
            </a:r>
          </a:p>
          <a:p>
            <a:pPr lvl="1"/>
            <a:r>
              <a:rPr lang="en-US" dirty="0"/>
              <a:t>Are there any true write offs / bad debt in your Insurance A/R?</a:t>
            </a:r>
          </a:p>
          <a:p>
            <a:pPr lvl="1"/>
            <a:r>
              <a:rPr lang="en-US" dirty="0"/>
              <a:t>Questions to ask yourself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Patient Balance Write Off</a:t>
            </a:r>
          </a:p>
          <a:p>
            <a:pPr lvl="1"/>
            <a:r>
              <a:rPr lang="en-US" dirty="0"/>
              <a:t>Seek legal counsel and research the laws in your state for financial hardship</a:t>
            </a:r>
          </a:p>
          <a:p>
            <a:pPr lvl="1"/>
            <a:endParaRPr lang="en-US" dirty="0"/>
          </a:p>
          <a:p>
            <a:r>
              <a:rPr lang="en-US" dirty="0"/>
              <a:t>Accounting Records</a:t>
            </a:r>
          </a:p>
          <a:p>
            <a:pPr lvl="1"/>
            <a:r>
              <a:rPr lang="en-US" dirty="0"/>
              <a:t>Bad Debt is an expense – review with your Accountant</a:t>
            </a:r>
          </a:p>
          <a:p>
            <a:pPr lvl="1"/>
            <a:r>
              <a:rPr lang="en-US" dirty="0"/>
              <a:t>Difference between Fee Schedule and Contracted Rate is not a bad debt expense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E34774-EA19-42AA-AB2A-209136352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2594" y="4948083"/>
            <a:ext cx="2212258" cy="165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39966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and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239505"/>
            <a:ext cx="9613861" cy="4272881"/>
          </a:xfrm>
        </p:spPr>
        <p:txBody>
          <a:bodyPr>
            <a:normAutofit/>
          </a:bodyPr>
          <a:lstStyle/>
          <a:p>
            <a:r>
              <a:rPr lang="en-US" dirty="0"/>
              <a:t>Contact Us: </a:t>
            </a:r>
            <a:r>
              <a:rPr lang="en-US" dirty="0">
                <a:hlinkClick r:id="rId3"/>
              </a:rPr>
              <a:t>info@ababilling.net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On Site Training/Auditing</a:t>
            </a:r>
          </a:p>
          <a:p>
            <a:endParaRPr lang="en-US" dirty="0"/>
          </a:p>
          <a:p>
            <a:r>
              <a:rPr lang="en-US" dirty="0"/>
              <a:t>Facebook Group: </a:t>
            </a:r>
            <a:r>
              <a:rPr lang="en-US" dirty="0">
                <a:hlinkClick r:id="rId4"/>
              </a:rPr>
              <a:t>https://www.facebook.com/groups/ababillinginshelp/?fref=nf</a:t>
            </a:r>
            <a:endParaRPr lang="en-US" dirty="0"/>
          </a:p>
          <a:p>
            <a:endParaRPr lang="en-US" dirty="0"/>
          </a:p>
          <a:p>
            <a:r>
              <a:rPr lang="en-US" dirty="0"/>
              <a:t>Website: </a:t>
            </a:r>
            <a:r>
              <a:rPr lang="en-US" dirty="0">
                <a:hlinkClick r:id="rId5"/>
              </a:rPr>
              <a:t>www.ababilling.net</a:t>
            </a:r>
            <a:endParaRPr lang="en-US" dirty="0"/>
          </a:p>
          <a:p>
            <a:pPr lvl="1"/>
            <a:r>
              <a:rPr lang="en-US" dirty="0"/>
              <a:t>Check out our blogs for helpful info!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4657" y="5114409"/>
            <a:ext cx="2096966" cy="139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71601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Webinar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239505"/>
            <a:ext cx="9613861" cy="42728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lnSpc>
                <a:spcPct val="160000"/>
              </a:lnSpc>
              <a:buNone/>
            </a:pPr>
            <a:r>
              <a:rPr lang="en-US" sz="3000" dirty="0"/>
              <a:t>June Webinar – Date to be Announced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n-US" sz="3000" dirty="0"/>
              <a:t>Healthcare Insurance Fraud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Jodi Bouer</a:t>
            </a:r>
            <a:br>
              <a:rPr lang="en-US" dirty="0"/>
            </a:br>
            <a:r>
              <a:rPr lang="en-US" dirty="0" err="1"/>
              <a:t>Bouer</a:t>
            </a:r>
            <a:r>
              <a:rPr lang="en-US" dirty="0"/>
              <a:t> Law LLC </a:t>
            </a:r>
            <a:br>
              <a:rPr lang="en-US" dirty="0"/>
            </a:br>
            <a:r>
              <a:rPr lang="en-US" dirty="0"/>
              <a:t>84 Hardy Dr. </a:t>
            </a:r>
            <a:br>
              <a:rPr lang="en-US" dirty="0"/>
            </a:br>
            <a:r>
              <a:rPr lang="en-US" dirty="0"/>
              <a:t>Princeton, NJ 08540</a:t>
            </a:r>
            <a:br>
              <a:rPr lang="en-US" dirty="0"/>
            </a:br>
            <a:r>
              <a:rPr lang="en-US" dirty="0"/>
              <a:t>T: 609-924-3990</a:t>
            </a:r>
            <a:br>
              <a:rPr lang="en-US" dirty="0"/>
            </a:br>
            <a:r>
              <a:rPr lang="en-US" dirty="0">
                <a:hlinkClick r:id="rId3"/>
              </a:rPr>
              <a:t>www.bouerlaw.com</a:t>
            </a:r>
            <a:br>
              <a:rPr lang="en-US" dirty="0">
                <a:hlinkClick r:id="rId3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35494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5424" y="2989153"/>
            <a:ext cx="114618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/>
              <a:t>Eligibility and Authorizations</a:t>
            </a:r>
          </a:p>
        </p:txBody>
      </p:sp>
    </p:spTree>
    <p:extLst>
      <p:ext uri="{BB962C8B-B14F-4D97-AF65-F5344CB8AC3E}">
        <p14:creationId xmlns:p14="http://schemas.microsoft.com/office/powerpoint/2010/main" val="196577835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6515"/>
            <a:ext cx="9756148" cy="4446196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dirty="0"/>
              <a:t>Learn the difference between state regulated federal regulated and self-insured 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These will impact the benefit levels and authorizations to provide and be reimbursed for services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dirty="0"/>
              <a:t>Autism Law Summit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dirty="0"/>
              <a:t>Document benefit check (see example next slide)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dirty="0"/>
              <a:t>Cost shares will impact billing and collections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dirty="0"/>
              <a:t>Determine if there is primary and secondary insurance and what steps to take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... aware of copyright plagiarism and libel &lt;strong&gt;laws&lt;/strong&gt; as it applies to them an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5949" y="4920462"/>
            <a:ext cx="1870781" cy="167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1093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82" y="310958"/>
            <a:ext cx="7318655" cy="6204089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005571" y="2698613"/>
            <a:ext cx="3962016" cy="3599316"/>
          </a:xfrm>
        </p:spPr>
        <p:txBody>
          <a:bodyPr/>
          <a:lstStyle/>
          <a:p>
            <a:r>
              <a:rPr lang="en-US" dirty="0"/>
              <a:t>Example of Benefits Verification form.</a:t>
            </a:r>
          </a:p>
          <a:p>
            <a:r>
              <a:rPr lang="en-US" dirty="0"/>
              <a:t>Standard format to keep record of all eligibility and benefits calls.</a:t>
            </a:r>
          </a:p>
          <a:p>
            <a:r>
              <a:rPr lang="en-US" dirty="0"/>
              <a:t>Document all calls!</a:t>
            </a:r>
          </a:p>
        </p:txBody>
      </p:sp>
    </p:spTree>
    <p:extLst>
      <p:ext uri="{BB962C8B-B14F-4D97-AF65-F5344CB8AC3E}">
        <p14:creationId xmlns:p14="http://schemas.microsoft.com/office/powerpoint/2010/main" val="111066420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Authorizations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90307"/>
            <a:ext cx="9613861" cy="4185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With new clients, best practice is to always wait until authorization is actually in place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For authorization renewals (every 6 months), start early so new authorization is in place before any lapse occurs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Have a way to track authorization expiration dates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Have a system for tracking utilization of the allowed hours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Check with families often about insurance changes</a:t>
            </a:r>
          </a:p>
        </p:txBody>
      </p:sp>
    </p:spTree>
    <p:extLst>
      <p:ext uri="{BB962C8B-B14F-4D97-AF65-F5344CB8AC3E}">
        <p14:creationId xmlns:p14="http://schemas.microsoft.com/office/powerpoint/2010/main" val="240145584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6418" y="2893460"/>
            <a:ext cx="92715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/>
              <a:t>Timekeeping and Billing</a:t>
            </a:r>
          </a:p>
        </p:txBody>
      </p:sp>
    </p:spTree>
    <p:extLst>
      <p:ext uri="{BB962C8B-B14F-4D97-AF65-F5344CB8AC3E}">
        <p14:creationId xmlns:p14="http://schemas.microsoft.com/office/powerpoint/2010/main" val="304976163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884" y="2120276"/>
            <a:ext cx="10128734" cy="4613033"/>
          </a:xfrm>
        </p:spPr>
        <p:txBody>
          <a:bodyPr>
            <a:normAutofit/>
          </a:bodyPr>
          <a:lstStyle/>
          <a:p>
            <a:r>
              <a:rPr lang="en-US" dirty="0"/>
              <a:t>Mostly Pros!</a:t>
            </a:r>
          </a:p>
          <a:p>
            <a:r>
              <a:rPr lang="en-US" dirty="0"/>
              <a:t>Scheduling</a:t>
            </a:r>
          </a:p>
          <a:p>
            <a:pPr lvl="1"/>
            <a:r>
              <a:rPr lang="en-US" sz="2400" dirty="0"/>
              <a:t>Ability to plan ahead and set schedules</a:t>
            </a:r>
          </a:p>
          <a:p>
            <a:pPr lvl="1"/>
            <a:r>
              <a:rPr lang="en-US" sz="2400" dirty="0"/>
              <a:t>Scheduling can tie codes into each session for billing</a:t>
            </a:r>
          </a:p>
          <a:p>
            <a:r>
              <a:rPr lang="en-US" dirty="0"/>
              <a:t>Documentation of all sessions</a:t>
            </a:r>
          </a:p>
          <a:p>
            <a:pPr lvl="1"/>
            <a:r>
              <a:rPr lang="en-US" sz="2400" dirty="0"/>
              <a:t>Set record of all staff services provided</a:t>
            </a:r>
          </a:p>
          <a:p>
            <a:pPr lvl="1"/>
            <a:r>
              <a:rPr lang="en-US" sz="2400" dirty="0"/>
              <a:t>Easy to review and submit additional information to insurance</a:t>
            </a:r>
          </a:p>
          <a:p>
            <a:r>
              <a:rPr lang="en-US" dirty="0"/>
              <a:t>Fewer opportunities for errors</a:t>
            </a:r>
          </a:p>
          <a:p>
            <a:pPr lvl="1"/>
            <a:r>
              <a:rPr lang="en-US" sz="2400" dirty="0"/>
              <a:t>Proper Unit rounding and rate calculations are automated</a:t>
            </a:r>
          </a:p>
          <a:p>
            <a:pPr lvl="1"/>
            <a:r>
              <a:rPr lang="en-US" sz="2400" dirty="0"/>
              <a:t>Same data used for Payroll and Billing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edu560-su11 - cha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35537">
            <a:off x="9587764" y="2632661"/>
            <a:ext cx="1790854" cy="187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5876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Bill (Deadlines)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64312"/>
            <a:ext cx="9886079" cy="4556296"/>
          </a:xfrm>
        </p:spPr>
        <p:txBody>
          <a:bodyPr>
            <a:normAutofit/>
          </a:bodyPr>
          <a:lstStyle/>
          <a:p>
            <a:r>
              <a:rPr lang="en-US" sz="2200" dirty="0"/>
              <a:t>Time Cards</a:t>
            </a:r>
          </a:p>
          <a:p>
            <a:pPr lvl="1"/>
            <a:r>
              <a:rPr lang="en-US" sz="2200" dirty="0"/>
              <a:t>If not using a scheduling software, have strict process for time cards</a:t>
            </a:r>
          </a:p>
          <a:p>
            <a:pPr lvl="1"/>
            <a:r>
              <a:rPr lang="en-US" sz="2200" dirty="0"/>
              <a:t>Weekly deadlines for timekeeping; dealing with late time (it’s a billing nightmare!)</a:t>
            </a:r>
          </a:p>
          <a:p>
            <a:r>
              <a:rPr lang="en-US" sz="2200" dirty="0"/>
              <a:t>Scheduling</a:t>
            </a:r>
          </a:p>
          <a:p>
            <a:pPr lvl="1"/>
            <a:r>
              <a:rPr lang="en-US" sz="2200" dirty="0"/>
              <a:t>Be sure staff are scheduled to fulfill authorizations correctly</a:t>
            </a:r>
          </a:p>
          <a:p>
            <a:pPr lvl="1"/>
            <a:r>
              <a:rPr lang="en-US" sz="2200" dirty="0"/>
              <a:t>Even BCBAs should have schedules set in advance</a:t>
            </a:r>
          </a:p>
          <a:p>
            <a:r>
              <a:rPr lang="en-US" sz="2200" dirty="0"/>
              <a:t>Software: Definitely helps with time keeping and ability for electronic claims submission</a:t>
            </a:r>
          </a:p>
          <a:p>
            <a:r>
              <a:rPr lang="en-US" sz="2200" dirty="0"/>
              <a:t>Portal billing</a:t>
            </a:r>
          </a:p>
          <a:p>
            <a:r>
              <a:rPr lang="en-US" sz="2200" dirty="0"/>
              <a:t>Bill early and often</a:t>
            </a:r>
          </a:p>
          <a:p>
            <a:pPr lvl="1"/>
            <a:r>
              <a:rPr lang="en-US" sz="2200" dirty="0"/>
              <a:t>Suggest weekly or bi-weekly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5917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Berli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3073</TotalTime>
  <Words>1241</Words>
  <Application>Microsoft Office PowerPoint</Application>
  <PresentationFormat>Widescreen</PresentationFormat>
  <Paragraphs>190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Trebuchet MS</vt:lpstr>
      <vt:lpstr>Berlin</vt:lpstr>
      <vt:lpstr>Building an “In House” Billing Team</vt:lpstr>
      <vt:lpstr>Insurance Billing and Collections Process</vt:lpstr>
      <vt:lpstr>PowerPoint Presentation</vt:lpstr>
      <vt:lpstr>Defining Benefits</vt:lpstr>
      <vt:lpstr>PowerPoint Presentation</vt:lpstr>
      <vt:lpstr>Basics of Authorizations</vt:lpstr>
      <vt:lpstr>PowerPoint Presentation</vt:lpstr>
      <vt:lpstr>Pros and Cons of Software</vt:lpstr>
      <vt:lpstr>When to Bill (Deadlines)</vt:lpstr>
      <vt:lpstr>Codes and Units</vt:lpstr>
      <vt:lpstr>PowerPoint Presentation</vt:lpstr>
      <vt:lpstr>Understanding EOBs and Electronic Remits</vt:lpstr>
      <vt:lpstr>Recording Payments</vt:lpstr>
      <vt:lpstr>Submitting Corrected Claims</vt:lpstr>
      <vt:lpstr>Appeals and Disputes</vt:lpstr>
      <vt:lpstr>PowerPoint Presentation</vt:lpstr>
      <vt:lpstr>Be Involved</vt:lpstr>
      <vt:lpstr>Set Guidelines and Metrics to Measure Success</vt:lpstr>
      <vt:lpstr>Don’t Sweat the Small Stuff!</vt:lpstr>
      <vt:lpstr>Reviewing Accounts Receivable</vt:lpstr>
      <vt:lpstr>Checks and Balances</vt:lpstr>
      <vt:lpstr>Patient Aging is part of your AR review</vt:lpstr>
      <vt:lpstr>Write Offs / Bad Debt Expense</vt:lpstr>
      <vt:lpstr>Resources and Questions</vt:lpstr>
      <vt:lpstr>Next Webinar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Insurance Reviews</dc:title>
  <dc:creator>Emily Roche</dc:creator>
  <cp:lastModifiedBy>Michele Silcox</cp:lastModifiedBy>
  <cp:revision>71</cp:revision>
  <dcterms:created xsi:type="dcterms:W3CDTF">2017-02-19T01:19:46Z</dcterms:created>
  <dcterms:modified xsi:type="dcterms:W3CDTF">2018-05-24T15:43:30Z</dcterms:modified>
</cp:coreProperties>
</file>